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Lst>
  <p:notesMasterIdLst>
    <p:notesMasterId r:id="rId18"/>
  </p:notesMasterIdLst>
  <p:sldIdLst>
    <p:sldId id="257" r:id="rId6"/>
    <p:sldId id="280" r:id="rId7"/>
    <p:sldId id="305" r:id="rId8"/>
    <p:sldId id="310" r:id="rId9"/>
    <p:sldId id="309" r:id="rId10"/>
    <p:sldId id="307" r:id="rId11"/>
    <p:sldId id="308" r:id="rId12"/>
    <p:sldId id="283" r:id="rId13"/>
    <p:sldId id="306" r:id="rId14"/>
    <p:sldId id="304" r:id="rId15"/>
    <p:sldId id="298" r:id="rId16"/>
    <p:sldId id="302" r:id="rId17"/>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01406-0579-0F49-8390-D3B66EE410C0}" name="Dan Kohse" initials="DK" userId="S::DKohse@calgarychamber.com::b46290c6-9d47-45a4-9ebf-95661945f1be" providerId="AD"/>
  <p188:author id="{1444647D-5CCE-7CC8-8713-2F9D01E55282}" name="Brittany Brander" initials="BB" userId="S::BBrander@calgarychamber.com::0fe30792-f320-45e1-a599-43fb2af7b485" providerId="AD"/>
  <p188:author id="{D69631A4-A58C-1379-6473-3A67BFD7B16E}" name="Colleen Ruhl" initials="CR" userId="S::CRuhl@calgarychamber.com::13ce7255-f96b-465a-b9f1-3e6a35ebfcd3" providerId="AD"/>
  <p188:author id="{73A651C2-E449-FA2F-4ED3-91EF15AC9300}" name="Josh Pentland" initials="JP" userId="S::JPentland@calgarychamber.com::f14dcadb-4a99-465c-b87e-924ca4492b17" providerId="AD"/>
  <p188:author id="{9FF9F5DE-F996-8E9D-5160-8B719B8B18AD}" name="Ruhee Ismail-Teja" initials="RIT" userId="S::RIsmailTeja@calgarychamber.com::276faf15-4109-434d-9b0c-72878cfece9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F2D52"/>
    <a:srgbClr val="0076C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BFA9F-A173-A14D-E1FD-067D38CEFBEB}" v="8" dt="2026-03-10T15:03:15.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 Willness" userId="S::twillness@calgarychamber.com::54e24b14-f9b5-47af-b45f-d538c51be99d" providerId="AD" clId="Web-{DD1BFA9F-A173-A14D-E1FD-067D38CEFBEB}"/>
    <pc:docChg chg="modSld">
      <pc:chgData name="Ty Willness" userId="S::twillness@calgarychamber.com::54e24b14-f9b5-47af-b45f-d538c51be99d" providerId="AD" clId="Web-{DD1BFA9F-A173-A14D-E1FD-067D38CEFBEB}" dt="2026-03-10T15:03:13.098" v="6" actId="20577"/>
      <pc:docMkLst>
        <pc:docMk/>
      </pc:docMkLst>
      <pc:sldChg chg="modSp">
        <pc:chgData name="Ty Willness" userId="S::twillness@calgarychamber.com::54e24b14-f9b5-47af-b45f-d538c51be99d" providerId="AD" clId="Web-{DD1BFA9F-A173-A14D-E1FD-067D38CEFBEB}" dt="2026-03-10T15:03:13.098" v="6" actId="20577"/>
        <pc:sldMkLst>
          <pc:docMk/>
          <pc:sldMk cId="1693070696" sldId="280"/>
        </pc:sldMkLst>
        <pc:spChg chg="mod">
          <ac:chgData name="Ty Willness" userId="S::twillness@calgarychamber.com::54e24b14-f9b5-47af-b45f-d538c51be99d" providerId="AD" clId="Web-{DD1BFA9F-A173-A14D-E1FD-067D38CEFBEB}" dt="2026-03-10T15:03:08.895" v="4" actId="20577"/>
          <ac:spMkLst>
            <pc:docMk/>
            <pc:sldMk cId="1693070696" sldId="280"/>
            <ac:spMk id="2" creationId="{A5697E28-DA5C-4F4D-A4C1-4B996E30E702}"/>
          </ac:spMkLst>
        </pc:spChg>
        <pc:spChg chg="mod">
          <ac:chgData name="Ty Willness" userId="S::twillness@calgarychamber.com::54e24b14-f9b5-47af-b45f-d538c51be99d" providerId="AD" clId="Web-{DD1BFA9F-A173-A14D-E1FD-067D38CEFBEB}" dt="2026-03-10T15:03:13.098" v="6" actId="20577"/>
          <ac:spMkLst>
            <pc:docMk/>
            <pc:sldMk cId="1693070696" sldId="280"/>
            <ac:spMk id="4" creationId="{731EB32D-ECEE-FE47-A4EB-0C0810622E0F}"/>
          </ac:spMkLst>
        </pc:spChg>
      </pc:sldChg>
      <pc:sldChg chg="modSp">
        <pc:chgData name="Ty Willness" userId="S::twillness@calgarychamber.com::54e24b14-f9b5-47af-b45f-d538c51be99d" providerId="AD" clId="Web-{DD1BFA9F-A173-A14D-E1FD-067D38CEFBEB}" dt="2026-03-10T14:57:43.064" v="3" actId="20577"/>
        <pc:sldMkLst>
          <pc:docMk/>
          <pc:sldMk cId="2595503116" sldId="302"/>
        </pc:sldMkLst>
        <pc:spChg chg="mod">
          <ac:chgData name="Ty Willness" userId="S::twillness@calgarychamber.com::54e24b14-f9b5-47af-b45f-d538c51be99d" providerId="AD" clId="Web-{DD1BFA9F-A173-A14D-E1FD-067D38CEFBEB}" dt="2026-03-10T14:57:43.064" v="3" actId="20577"/>
          <ac:spMkLst>
            <pc:docMk/>
            <pc:sldMk cId="2595503116" sldId="302"/>
            <ac:spMk id="4" creationId="{8955197E-718B-56CD-2E80-DE441290AD0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13023240405227"/>
          <c:y val="0.22017631604731228"/>
          <c:w val="0.6778726053176064"/>
          <c:h val="0.66671778267417992"/>
        </c:manualLayout>
      </c:layout>
      <c:pieChart>
        <c:varyColors val="1"/>
        <c:ser>
          <c:idx val="0"/>
          <c:order val="0"/>
          <c:tx>
            <c:strRef>
              <c:f>Sheet1!$B$1</c:f>
              <c:strCache>
                <c:ptCount val="1"/>
                <c:pt idx="0">
                  <c:v>Business Outlook - Next 12 Months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171-496F-AAE9-DA3C7BC7A26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171-496F-AAE9-DA3C7BC7A2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171-496F-AAE9-DA3C7BC7A26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171-496F-AAE9-DA3C7BC7A26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171-496F-AAE9-DA3C7BC7A265}"/>
              </c:ext>
            </c:extLst>
          </c:dPt>
          <c:cat>
            <c:strRef>
              <c:f>Sheet1!$A$2:$A$6</c:f>
              <c:strCache>
                <c:ptCount val="5"/>
                <c:pt idx="0">
                  <c:v>Very Optimistic</c:v>
                </c:pt>
                <c:pt idx="1">
                  <c:v>Somewhat Optimistic</c:v>
                </c:pt>
                <c:pt idx="2">
                  <c:v>Somewhat Pessimistic</c:v>
                </c:pt>
                <c:pt idx="3">
                  <c:v>Very Pessimistic</c:v>
                </c:pt>
                <c:pt idx="4">
                  <c:v>Unknown</c:v>
                </c:pt>
              </c:strCache>
            </c:strRef>
          </c:cat>
          <c:val>
            <c:numRef>
              <c:f>Sheet1!$B$2:$B$6</c:f>
              <c:numCache>
                <c:formatCode>General</c:formatCode>
                <c:ptCount val="5"/>
                <c:pt idx="0">
                  <c:v>25.9</c:v>
                </c:pt>
                <c:pt idx="1">
                  <c:v>54.1</c:v>
                </c:pt>
                <c:pt idx="2">
                  <c:v>6.8</c:v>
                </c:pt>
                <c:pt idx="3">
                  <c:v>4</c:v>
                </c:pt>
                <c:pt idx="4">
                  <c:v>9.3000000000000007</c:v>
                </c:pt>
              </c:numCache>
            </c:numRef>
          </c:val>
          <c:extLst>
            <c:ext xmlns:c16="http://schemas.microsoft.com/office/drawing/2014/chart" uri="{C3380CC4-5D6E-409C-BE32-E72D297353CC}">
              <c16:uniqueId val="{00000000-9628-4B2A-81CF-9CCB922B2E6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b="1">
                <a:solidFill>
                  <a:srgbClr val="0076C0"/>
                </a:solidFill>
                <a:latin typeface="Futura Std Book" panose="020B0502020204020303"/>
              </a:rPr>
              <a:t>Twelve month</a:t>
            </a:r>
            <a:r>
              <a:rPr lang="en-CA" b="1" baseline="0">
                <a:solidFill>
                  <a:srgbClr val="0076C0"/>
                </a:solidFill>
                <a:latin typeface="Futura Std Book" panose="020B0502020204020303"/>
              </a:rPr>
              <a:t> sentiment</a:t>
            </a:r>
            <a:endParaRPr lang="en-CA" b="1">
              <a:solidFill>
                <a:srgbClr val="0076C0"/>
              </a:solidFill>
              <a:latin typeface="Futura Std Book" panose="020B0502020204020303"/>
            </a:endParaRPr>
          </a:p>
        </c:rich>
      </c:tx>
      <c:layout>
        <c:manualLayout>
          <c:xMode val="edge"/>
          <c:yMode val="edge"/>
          <c:x val="0.24565338328044559"/>
          <c:y val="7.193947114859012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CA"/>
        </a:p>
      </c:txPr>
    </c:title>
    <c:autoTitleDeleted val="0"/>
    <c:plotArea>
      <c:layout/>
      <c:lineChart>
        <c:grouping val="standard"/>
        <c:varyColors val="0"/>
        <c:ser>
          <c:idx val="0"/>
          <c:order val="0"/>
          <c:tx>
            <c:strRef>
              <c:f>Sheet1!$B$1</c:f>
              <c:strCache>
                <c:ptCount val="1"/>
                <c:pt idx="0">
                  <c:v>Optimistic</c:v>
                </c:pt>
              </c:strCache>
            </c:strRef>
          </c:tx>
          <c:spPr>
            <a:ln w="28575" cap="rnd">
              <a:solidFill>
                <a:schemeClr val="accent2"/>
              </a:solidFill>
              <a:round/>
            </a:ln>
            <a:effectLst/>
          </c:spPr>
          <c:marker>
            <c:symbol val="circle"/>
            <c:size val="5"/>
            <c:spPr>
              <a:solidFill>
                <a:schemeClr val="accent2"/>
              </a:solidFill>
              <a:ln w="9525">
                <a:no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Sheet1!$B$2:$B$6</c:f>
              <c:numCache>
                <c:formatCode>0.00%</c:formatCode>
                <c:ptCount val="5"/>
                <c:pt idx="0">
                  <c:v>0.78</c:v>
                </c:pt>
                <c:pt idx="1">
                  <c:v>0.79</c:v>
                </c:pt>
                <c:pt idx="2">
                  <c:v>0.78</c:v>
                </c:pt>
                <c:pt idx="3">
                  <c:v>0.73</c:v>
                </c:pt>
                <c:pt idx="4">
                  <c:v>0.8</c:v>
                </c:pt>
              </c:numCache>
            </c:numRef>
          </c:val>
          <c:smooth val="0"/>
          <c:extLst>
            <c:ext xmlns:c16="http://schemas.microsoft.com/office/drawing/2014/chart" uri="{C3380CC4-5D6E-409C-BE32-E72D297353CC}">
              <c16:uniqueId val="{00000000-0D85-4B92-B1B9-415B32666032}"/>
            </c:ext>
          </c:extLst>
        </c:ser>
        <c:ser>
          <c:idx val="1"/>
          <c:order val="1"/>
          <c:tx>
            <c:strRef>
              <c:f>Sheet1!$C$1</c:f>
              <c:strCache>
                <c:ptCount val="1"/>
                <c:pt idx="0">
                  <c:v>Pessimistic</c:v>
                </c:pt>
              </c:strCache>
            </c:strRef>
          </c:tx>
          <c:spPr>
            <a:ln w="28575" cap="rnd">
              <a:solidFill>
                <a:srgbClr val="0076C0"/>
              </a:solidFill>
              <a:round/>
            </a:ln>
            <a:effectLst/>
          </c:spPr>
          <c:marker>
            <c:symbol val="circle"/>
            <c:size val="5"/>
            <c:spPr>
              <a:solidFill>
                <a:srgbClr val="0076C0"/>
              </a:solidFill>
              <a:ln w="9525">
                <a:solidFill>
                  <a:schemeClr val="accent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Sheet1!$C$2:$C$6</c:f>
              <c:numCache>
                <c:formatCode>0.00%</c:formatCode>
                <c:ptCount val="5"/>
                <c:pt idx="0">
                  <c:v>0.17</c:v>
                </c:pt>
                <c:pt idx="1">
                  <c:v>0.14000000000000001</c:v>
                </c:pt>
                <c:pt idx="2">
                  <c:v>0.14000000000000001</c:v>
                </c:pt>
                <c:pt idx="3">
                  <c:v>0.15</c:v>
                </c:pt>
                <c:pt idx="4">
                  <c:v>0.11</c:v>
                </c:pt>
              </c:numCache>
            </c:numRef>
          </c:val>
          <c:smooth val="0"/>
          <c:extLst>
            <c:ext xmlns:c16="http://schemas.microsoft.com/office/drawing/2014/chart" uri="{C3380CC4-5D6E-409C-BE32-E72D297353CC}">
              <c16:uniqueId val="{00000001-0D85-4B92-B1B9-415B32666032}"/>
            </c:ext>
          </c:extLst>
        </c:ser>
        <c:ser>
          <c:idx val="2"/>
          <c:order val="2"/>
          <c:tx>
            <c:strRef>
              <c:f>Sheet1!$D$1</c:f>
              <c:strCache>
                <c:ptCount val="1"/>
                <c:pt idx="0">
                  <c:v>Unknown</c:v>
                </c:pt>
              </c:strCache>
            </c:strRef>
          </c:tx>
          <c:spPr>
            <a:ln w="28575" cap="rnd">
              <a:solidFill>
                <a:srgbClr val="002060"/>
              </a:solidFill>
              <a:round/>
            </a:ln>
            <a:effectLst/>
          </c:spPr>
          <c:marker>
            <c:symbol val="circle"/>
            <c:size val="5"/>
            <c:spPr>
              <a:solidFill>
                <a:schemeClr val="accent3"/>
              </a:solidFill>
              <a:ln w="9525">
                <a:solidFill>
                  <a:schemeClr val="accent1"/>
                </a:solidFill>
              </a:ln>
              <a:effectLst/>
            </c:spPr>
          </c:marker>
          <c:dPt>
            <c:idx val="0"/>
            <c:marker>
              <c:symbol val="circle"/>
              <c:size val="5"/>
              <c:spPr>
                <a:solidFill>
                  <a:schemeClr val="accent3"/>
                </a:solidFill>
                <a:ln w="9525">
                  <a:solidFill>
                    <a:schemeClr val="accent3"/>
                  </a:solidFill>
                </a:ln>
                <a:effectLst/>
              </c:spPr>
            </c:marker>
            <c:bubble3D val="0"/>
            <c:extLst>
              <c:ext xmlns:c16="http://schemas.microsoft.com/office/drawing/2014/chart" uri="{C3380CC4-5D6E-409C-BE32-E72D297353CC}">
                <c16:uniqueId val="{00000009-0D85-4B92-B1B9-415B32666032}"/>
              </c:ext>
            </c:extLst>
          </c:dPt>
          <c:dPt>
            <c:idx val="1"/>
            <c:marker>
              <c:symbol val="circle"/>
              <c:size val="5"/>
              <c:spPr>
                <a:solidFill>
                  <a:schemeClr val="accent3"/>
                </a:solidFill>
                <a:ln w="9525">
                  <a:solidFill>
                    <a:srgbClr val="002060"/>
                  </a:solidFill>
                </a:ln>
                <a:effectLst/>
              </c:spPr>
            </c:marker>
            <c:bubble3D val="0"/>
            <c:extLst>
              <c:ext xmlns:c16="http://schemas.microsoft.com/office/drawing/2014/chart" uri="{C3380CC4-5D6E-409C-BE32-E72D297353CC}">
                <c16:uniqueId val="{00000005-0D85-4B92-B1B9-415B32666032}"/>
              </c:ext>
            </c:extLst>
          </c:dPt>
          <c:dPt>
            <c:idx val="2"/>
            <c:marker>
              <c:symbol val="circle"/>
              <c:size val="5"/>
              <c:spPr>
                <a:solidFill>
                  <a:schemeClr val="accent3"/>
                </a:solidFill>
                <a:ln w="9525">
                  <a:solidFill>
                    <a:schemeClr val="accent3"/>
                  </a:solidFill>
                </a:ln>
                <a:effectLst/>
              </c:spPr>
            </c:marker>
            <c:bubble3D val="0"/>
            <c:extLst>
              <c:ext xmlns:c16="http://schemas.microsoft.com/office/drawing/2014/chart" uri="{C3380CC4-5D6E-409C-BE32-E72D297353CC}">
                <c16:uniqueId val="{00000007-0D85-4B92-B1B9-415B3266603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Sheet1!$D$2:$D$6</c:f>
              <c:numCache>
                <c:formatCode>0.00%</c:formatCode>
                <c:ptCount val="5"/>
                <c:pt idx="0">
                  <c:v>0.05</c:v>
                </c:pt>
                <c:pt idx="1">
                  <c:v>0.08</c:v>
                </c:pt>
                <c:pt idx="2">
                  <c:v>0.09</c:v>
                </c:pt>
                <c:pt idx="3">
                  <c:v>0.12</c:v>
                </c:pt>
                <c:pt idx="4">
                  <c:v>0.09</c:v>
                </c:pt>
              </c:numCache>
            </c:numRef>
          </c:val>
          <c:smooth val="0"/>
          <c:extLst>
            <c:ext xmlns:c16="http://schemas.microsoft.com/office/drawing/2014/chart" uri="{C3380CC4-5D6E-409C-BE32-E72D297353CC}">
              <c16:uniqueId val="{00000002-0D85-4B92-B1B9-415B32666032}"/>
            </c:ext>
          </c:extLst>
        </c:ser>
        <c:dLbls>
          <c:dLblPos val="t"/>
          <c:showLegendKey val="0"/>
          <c:showVal val="1"/>
          <c:showCatName val="0"/>
          <c:showSerName val="0"/>
          <c:showPercent val="0"/>
          <c:showBubbleSize val="0"/>
        </c:dLbls>
        <c:marker val="1"/>
        <c:smooth val="0"/>
        <c:axId val="1381327119"/>
        <c:axId val="1385793231"/>
      </c:lineChart>
      <c:catAx>
        <c:axId val="138132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crossAx val="1385793231"/>
        <c:crosses val="autoZero"/>
        <c:auto val="1"/>
        <c:lblAlgn val="ctr"/>
        <c:lblOffset val="100"/>
        <c:noMultiLvlLbl val="0"/>
      </c:catAx>
      <c:valAx>
        <c:axId val="13857932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crossAx val="1381327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Futura Std Medium" panose="020B0502020204020303"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Expected to worsen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6.0742679847090149E-2"/>
                  <c:y val="-1.8581214560187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AC-4140-9C4A-3576D85F13A3}"/>
                </c:ext>
              </c:extLst>
            </c:dLbl>
            <c:dLbl>
              <c:idx val="4"/>
              <c:layout>
                <c:manualLayout>
                  <c:x val="1.1560205156519754E-2"/>
                  <c:y val="2.432153795975901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Sheet1!$B$2:$B$6</c:f>
              <c:numCache>
                <c:formatCode>0%</c:formatCode>
                <c:ptCount val="5"/>
                <c:pt idx="0">
                  <c:v>0.245</c:v>
                </c:pt>
                <c:pt idx="1">
                  <c:v>0.19800000000000001</c:v>
                </c:pt>
                <c:pt idx="2">
                  <c:v>0.30199999999999999</c:v>
                </c:pt>
                <c:pt idx="3">
                  <c:v>0.376</c:v>
                </c:pt>
                <c:pt idx="4">
                  <c:v>0.66600000000000004</c:v>
                </c:pt>
              </c:numCache>
            </c:numRef>
          </c:val>
          <c:smooth val="0"/>
          <c:extLst>
            <c:ext xmlns:c16="http://schemas.microsoft.com/office/drawing/2014/chart" uri="{C3380CC4-5D6E-409C-BE32-E72D297353CC}">
              <c16:uniqueId val="{00000002-4A66-4228-8C93-296C567471AA}"/>
            </c:ext>
          </c:extLst>
        </c:ser>
        <c:ser>
          <c:idx val="2"/>
          <c:order val="2"/>
          <c:tx>
            <c:strRef>
              <c:f>Sheet1!$D$1</c:f>
              <c:strCache>
                <c:ptCount val="1"/>
                <c:pt idx="0">
                  <c:v>Expected to improve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2"/>
              <c:layout>
                <c:manualLayout>
                  <c:x val="-1.2319267362885427E-2"/>
                  <c:y val="-4.6848769655190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AC-4140-9C4A-3576D85F13A3}"/>
                </c:ext>
              </c:extLst>
            </c:dLbl>
            <c:dLbl>
              <c:idx val="4"/>
              <c:layout>
                <c:manualLayout>
                  <c:x val="-1.2356292452322835E-3"/>
                  <c:y val="-4.6539927945625566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Sheet1!$D$2:$D$6</c:f>
              <c:numCache>
                <c:formatCode>0%</c:formatCode>
                <c:ptCount val="5"/>
                <c:pt idx="0">
                  <c:v>0.129</c:v>
                </c:pt>
                <c:pt idx="1">
                  <c:v>7.3999999999999996E-2</c:v>
                </c:pt>
                <c:pt idx="2">
                  <c:v>1E-3</c:v>
                </c:pt>
                <c:pt idx="3">
                  <c:v>0.17899999999999999</c:v>
                </c:pt>
                <c:pt idx="4">
                  <c:v>0.02</c:v>
                </c:pt>
              </c:numCache>
            </c:numRef>
          </c:val>
          <c:smooth val="0"/>
          <c:extLst>
            <c:ext xmlns:c16="http://schemas.microsoft.com/office/drawing/2014/chart" uri="{C3380CC4-5D6E-409C-BE32-E72D297353CC}">
              <c16:uniqueId val="{00000008-4A66-4228-8C93-296C567471AA}"/>
            </c:ext>
          </c:extLst>
        </c:ser>
        <c:dLbls>
          <c:showLegendKey val="0"/>
          <c:showVal val="0"/>
          <c:showCatName val="0"/>
          <c:showSerName val="0"/>
          <c:showPercent val="0"/>
          <c:showBubbleSize val="0"/>
        </c:dLbls>
        <c:marker val="1"/>
        <c:smooth val="0"/>
        <c:axId val="1559197823"/>
        <c:axId val="1559198303"/>
      </c:lineChart>
      <c:lineChart>
        <c:grouping val="standard"/>
        <c:varyColors val="0"/>
        <c:ser>
          <c:idx val="1"/>
          <c:order val="1"/>
          <c:tx>
            <c:strRef>
              <c:f>Sheet1!$C$1</c:f>
              <c:strCache>
                <c:ptCount val="1"/>
                <c:pt idx="0">
                  <c:v> Expected to remain about the same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7AC-4140-9C4A-3576D85F13A3}"/>
                </c:ext>
              </c:extLst>
            </c:dLbl>
            <c:dLbl>
              <c:idx val="4"/>
              <c:layout>
                <c:manualLayout>
                  <c:x val="-1.4660960128291191E-2"/>
                  <c:y val="-4.777236957847044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A66-4228-8C93-296C567471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Sheet1!$C$2:$C$6</c:f>
              <c:numCache>
                <c:formatCode>0%</c:formatCode>
                <c:ptCount val="5"/>
                <c:pt idx="0">
                  <c:v>0.626</c:v>
                </c:pt>
                <c:pt idx="1">
                  <c:v>0.72799999999999998</c:v>
                </c:pt>
                <c:pt idx="2">
                  <c:v>0.69699999999999995</c:v>
                </c:pt>
                <c:pt idx="3">
                  <c:v>0.44500000000000001</c:v>
                </c:pt>
                <c:pt idx="4">
                  <c:v>0.309</c:v>
                </c:pt>
              </c:numCache>
            </c:numRef>
          </c:val>
          <c:smooth val="0"/>
          <c:extLst>
            <c:ext xmlns:c16="http://schemas.microsoft.com/office/drawing/2014/chart" uri="{C3380CC4-5D6E-409C-BE32-E72D297353CC}">
              <c16:uniqueId val="{00000005-4A66-4228-8C93-296C567471AA}"/>
            </c:ext>
          </c:extLst>
        </c:ser>
        <c:dLbls>
          <c:showLegendKey val="0"/>
          <c:showVal val="0"/>
          <c:showCatName val="0"/>
          <c:showSerName val="0"/>
          <c:showPercent val="0"/>
          <c:showBubbleSize val="0"/>
        </c:dLbls>
        <c:marker val="1"/>
        <c:smooth val="0"/>
        <c:axId val="1442231808"/>
        <c:axId val="1389842591"/>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85000000000000009"/>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accent3"/>
                </a:solidFill>
                <a:latin typeface="Futura Std Book" panose="020B0502020204020303"/>
                <a:ea typeface="+mn-ea"/>
                <a:cs typeface="+mn-cs"/>
              </a:defRPr>
            </a:pPr>
            <a:endParaRPr lang="en-US"/>
          </a:p>
        </c:txPr>
        <c:crossAx val="1559197823"/>
        <c:crosses val="autoZero"/>
        <c:crossBetween val="between"/>
      </c:valAx>
      <c:valAx>
        <c:axId val="1389842591"/>
        <c:scaling>
          <c:orientation val="minMax"/>
        </c:scaling>
        <c:delete val="1"/>
        <c:axPos val="r"/>
        <c:numFmt formatCode="0%" sourceLinked="1"/>
        <c:majorTickMark val="out"/>
        <c:minorTickMark val="none"/>
        <c:tickLblPos val="nextTo"/>
        <c:crossAx val="1442231808"/>
        <c:crosses val="max"/>
        <c:crossBetween val="between"/>
      </c:valAx>
      <c:catAx>
        <c:axId val="1442231808"/>
        <c:scaling>
          <c:orientation val="minMax"/>
        </c:scaling>
        <c:delete val="1"/>
        <c:axPos val="b"/>
        <c:numFmt formatCode="General" sourceLinked="1"/>
        <c:majorTickMark val="out"/>
        <c:minorTickMark val="none"/>
        <c:tickLblPos val="nextTo"/>
        <c:crossAx val="138984259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r>
              <a:rPr lang="en-US"/>
              <a:t>Q4 2024</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chemeClr val="accent1"/>
              </a:solidFill>
              <a:ln w="19050">
                <a:noFill/>
              </a:ln>
              <a:effectLst/>
            </c:spPr>
            <c:extLst>
              <c:ext xmlns:c16="http://schemas.microsoft.com/office/drawing/2014/chart" uri="{C3380CC4-5D6E-409C-BE32-E72D297353CC}">
                <c16:uniqueId val="{00000001-6AC4-48FB-93B3-F2D9862E7F30}"/>
              </c:ext>
            </c:extLst>
          </c:dPt>
          <c:dPt>
            <c:idx val="1"/>
            <c:bubble3D val="0"/>
            <c:spPr>
              <a:solidFill>
                <a:schemeClr val="accent4"/>
              </a:solidFill>
              <a:ln w="19050">
                <a:noFill/>
              </a:ln>
              <a:effectLst/>
            </c:spPr>
            <c:extLst>
              <c:ext xmlns:c16="http://schemas.microsoft.com/office/drawing/2014/chart" uri="{C3380CC4-5D6E-409C-BE32-E72D297353CC}">
                <c16:uniqueId val="{00000003-6AC4-48FB-93B3-F2D9862E7F30}"/>
              </c:ext>
            </c:extLst>
          </c:dPt>
          <c:dPt>
            <c:idx val="2"/>
            <c:bubble3D val="0"/>
            <c:spPr>
              <a:solidFill>
                <a:schemeClr val="accent2"/>
              </a:solidFill>
              <a:ln w="19050">
                <a:noFill/>
              </a:ln>
              <a:effectLst/>
            </c:spPr>
            <c:extLst>
              <c:ext xmlns:c16="http://schemas.microsoft.com/office/drawing/2014/chart" uri="{C3380CC4-5D6E-409C-BE32-E72D297353CC}">
                <c16:uniqueId val="{00000005-6AC4-48FB-93B3-F2D9862E7F30}"/>
              </c:ext>
            </c:extLst>
          </c:dPt>
          <c:dLbls>
            <c:dLbl>
              <c:idx val="0"/>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AC4-48FB-93B3-F2D9862E7F30}"/>
                </c:ext>
              </c:extLst>
            </c:dLbl>
            <c:dLbl>
              <c:idx val="1"/>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AC4-48FB-93B3-F2D9862E7F30}"/>
                </c:ext>
              </c:extLst>
            </c:dLbl>
            <c:dLbl>
              <c:idx val="2"/>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AC4-48FB-93B3-F2D9862E7F30}"/>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37.6</c:v>
                </c:pt>
                <c:pt idx="1">
                  <c:v>44.5</c:v>
                </c:pt>
                <c:pt idx="2">
                  <c:v>17.899999999999999</c:v>
                </c:pt>
              </c:numCache>
            </c:numRef>
          </c:val>
          <c:extLst>
            <c:ext xmlns:c16="http://schemas.microsoft.com/office/drawing/2014/chart" uri="{C3380CC4-5D6E-409C-BE32-E72D297353CC}">
              <c16:uniqueId val="{00000006-6AC4-48FB-93B3-F2D9862E7F3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r>
              <a:rPr lang="en-US"/>
              <a:t>Q1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3"/>
              </a:solidFill>
              <a:latin typeface="Futura Std Book" panose="020B0502020204020303"/>
              <a:ea typeface="+mn-ea"/>
              <a:cs typeface="+mn-cs"/>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chemeClr val="accent1"/>
              </a:solidFill>
              <a:ln w="19050">
                <a:noFill/>
              </a:ln>
              <a:effectLst/>
            </c:spPr>
            <c:extLst>
              <c:ext xmlns:c16="http://schemas.microsoft.com/office/drawing/2014/chart" uri="{C3380CC4-5D6E-409C-BE32-E72D297353CC}">
                <c16:uniqueId val="{00000001-3932-4D8B-A63D-70AEEA6303B1}"/>
              </c:ext>
            </c:extLst>
          </c:dPt>
          <c:dPt>
            <c:idx val="1"/>
            <c:bubble3D val="0"/>
            <c:spPr>
              <a:solidFill>
                <a:schemeClr val="accent4"/>
              </a:solidFill>
              <a:ln w="19050">
                <a:noFill/>
              </a:ln>
              <a:effectLst/>
            </c:spPr>
            <c:extLst>
              <c:ext xmlns:c16="http://schemas.microsoft.com/office/drawing/2014/chart" uri="{C3380CC4-5D6E-409C-BE32-E72D297353CC}">
                <c16:uniqueId val="{00000003-3932-4D8B-A63D-70AEEA6303B1}"/>
              </c:ext>
            </c:extLst>
          </c:dPt>
          <c:dPt>
            <c:idx val="2"/>
            <c:bubble3D val="0"/>
            <c:spPr>
              <a:solidFill>
                <a:schemeClr val="accent2"/>
              </a:solidFill>
              <a:ln w="19050">
                <a:noFill/>
              </a:ln>
              <a:effectLst/>
            </c:spPr>
            <c:extLst>
              <c:ext xmlns:c16="http://schemas.microsoft.com/office/drawing/2014/chart" uri="{C3380CC4-5D6E-409C-BE32-E72D297353CC}">
                <c16:uniqueId val="{00000005-3932-4D8B-A63D-70AEEA6303B1}"/>
              </c:ext>
            </c:extLst>
          </c:dPt>
          <c:dLbls>
            <c:dLbl>
              <c:idx val="0"/>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32-4D8B-A63D-70AEEA6303B1}"/>
                </c:ext>
              </c:extLst>
            </c:dLbl>
            <c:dLbl>
              <c:idx val="1"/>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932-4D8B-A63D-70AEEA6303B1}"/>
                </c:ext>
              </c:extLst>
            </c:dLbl>
            <c:dLbl>
              <c:idx val="2"/>
              <c:dLblPos val="out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932-4D8B-A63D-70AEEA6303B1}"/>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66.599999999999994</c:v>
                </c:pt>
                <c:pt idx="1">
                  <c:v>30.9</c:v>
                </c:pt>
                <c:pt idx="2">
                  <c:v>2.4</c:v>
                </c:pt>
              </c:numCache>
            </c:numRef>
          </c:val>
          <c:extLst>
            <c:ext xmlns:c16="http://schemas.microsoft.com/office/drawing/2014/chart" uri="{C3380CC4-5D6E-409C-BE32-E72D297353CC}">
              <c16:uniqueId val="{00000006-3932-4D8B-A63D-70AEEA6303B1}"/>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Shortage of Labour Force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7.5249203912704316E-2"/>
                  <c:y val="9.21786138717780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A4-4FDD-99FF-BA68C8850D18}"/>
                </c:ext>
              </c:extLst>
            </c:dLbl>
            <c:dLbl>
              <c:idx val="3"/>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A3-43FC-AD07-1B006105DE91}"/>
                </c:ext>
              </c:extLst>
            </c:dLbl>
            <c:dLbl>
              <c:idx val="4"/>
              <c:layout>
                <c:manualLayout>
                  <c:x val="1.1560205156519754E-2"/>
                  <c:y val="2.432153795975901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Sheet1!$B$2:$B$6</c:f>
              <c:numCache>
                <c:formatCode>0%</c:formatCode>
                <c:ptCount val="5"/>
                <c:pt idx="0">
                  <c:v>0.255</c:v>
                </c:pt>
                <c:pt idx="1">
                  <c:v>0.25700000000000001</c:v>
                </c:pt>
                <c:pt idx="2">
                  <c:v>0.11700000000000001</c:v>
                </c:pt>
                <c:pt idx="3">
                  <c:v>0.14000000000000001</c:v>
                </c:pt>
                <c:pt idx="4">
                  <c:v>0.15</c:v>
                </c:pt>
              </c:numCache>
            </c:numRef>
          </c:val>
          <c:smooth val="0"/>
          <c:extLst>
            <c:ext xmlns:c16="http://schemas.microsoft.com/office/drawing/2014/chart" uri="{C3380CC4-5D6E-409C-BE32-E72D297353CC}">
              <c16:uniqueId val="{00000000-90B5-43E6-BE3E-7A78AA0EA265}"/>
            </c:ext>
          </c:extLst>
        </c:ser>
        <c:ser>
          <c:idx val="1"/>
          <c:order val="1"/>
          <c:tx>
            <c:strRef>
              <c:f>Sheet1!$C$1</c:f>
              <c:strCache>
                <c:ptCount val="1"/>
                <c:pt idx="0">
                  <c:v>Recruiting Skilled Employees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EA4-4FDD-99FF-BA68C8850D18}"/>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5-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Sheet1!$C$2:$C$6</c:f>
              <c:numCache>
                <c:formatCode>0%</c:formatCode>
                <c:ptCount val="5"/>
                <c:pt idx="0">
                  <c:v>0.28399999999999997</c:v>
                </c:pt>
                <c:pt idx="1">
                  <c:v>0.379</c:v>
                </c:pt>
                <c:pt idx="2">
                  <c:v>0.16500000000000001</c:v>
                </c:pt>
                <c:pt idx="3">
                  <c:v>0.26</c:v>
                </c:pt>
                <c:pt idx="4">
                  <c:v>0.21</c:v>
                </c:pt>
              </c:numCache>
            </c:numRef>
          </c:val>
          <c:smooth val="0"/>
          <c:extLst>
            <c:ext xmlns:c16="http://schemas.microsoft.com/office/drawing/2014/chart" uri="{C3380CC4-5D6E-409C-BE32-E72D297353CC}">
              <c16:uniqueId val="{00000001-90B5-43E6-BE3E-7A78AA0EA265}"/>
            </c:ext>
          </c:extLst>
        </c:ser>
        <c:ser>
          <c:idx val="2"/>
          <c:order val="2"/>
          <c:tx>
            <c:strRef>
              <c:f>Sheet1!$D$1</c:f>
              <c:strCache>
                <c:ptCount val="1"/>
                <c:pt idx="0">
                  <c:v>Retaining Skilled Employees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2"/>
              <c:layout>
                <c:manualLayout>
                  <c:x val="-3.6319515007649794E-3"/>
                  <c:y val="2.9735238288039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EA4-4FDD-99FF-BA68C8850D18}"/>
                </c:ext>
              </c:extLst>
            </c:dLbl>
            <c:dLbl>
              <c:idx val="3"/>
              <c:layout>
                <c:manualLayout>
                  <c:x val="-3.1625735949392976E-2"/>
                  <c:y val="-5.2888110778289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1A3-43FC-AD07-1B006105DE91}"/>
                </c:ext>
              </c:extLst>
            </c:dLbl>
            <c:dLbl>
              <c:idx val="4"/>
              <c:layout>
                <c:manualLayout>
                  <c:x val="3.6385005498670652E-4"/>
                  <c:y val="1.0593717548351785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Sheet1!$D$2:$D$6</c:f>
              <c:numCache>
                <c:formatCode>0%</c:formatCode>
                <c:ptCount val="5"/>
                <c:pt idx="0">
                  <c:v>0.20100000000000001</c:v>
                </c:pt>
                <c:pt idx="1">
                  <c:v>0.247</c:v>
                </c:pt>
                <c:pt idx="2">
                  <c:v>0.14899999999999999</c:v>
                </c:pt>
                <c:pt idx="3">
                  <c:v>0.17</c:v>
                </c:pt>
                <c:pt idx="4">
                  <c:v>0.2</c:v>
                </c:pt>
              </c:numCache>
            </c:numRef>
          </c:val>
          <c:smooth val="0"/>
          <c:extLst>
            <c:ext xmlns:c16="http://schemas.microsoft.com/office/drawing/2014/chart" uri="{C3380CC4-5D6E-409C-BE32-E72D297353CC}">
              <c16:uniqueId val="{00000002-90B5-43E6-BE3E-7A78AA0EA265}"/>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4"/>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3"/>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Rising inflation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layout>
                <c:manualLayout>
                  <c:x val="-6.2742475880198503E-2"/>
                  <c:y val="-3.27221721999028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239-414F-8769-8AC2FE16DD39}"/>
                </c:ext>
              </c:extLst>
            </c:dLbl>
            <c:dLbl>
              <c:idx val="2"/>
              <c:layout>
                <c:manualLayout>
                  <c:x val="-3.501380755330414E-2"/>
                  <c:y val="4.07760711398544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02-4089-8F38-34642075D3DA}"/>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Sheet1!$B$2:$B$6</c:f>
              <c:numCache>
                <c:formatCode>0%</c:formatCode>
                <c:ptCount val="5"/>
                <c:pt idx="0">
                  <c:v>0.56000000000000005</c:v>
                </c:pt>
                <c:pt idx="1">
                  <c:v>0.61</c:v>
                </c:pt>
                <c:pt idx="2">
                  <c:v>0.54</c:v>
                </c:pt>
                <c:pt idx="3">
                  <c:v>0.49</c:v>
                </c:pt>
                <c:pt idx="4">
                  <c:v>0.50800000000000001</c:v>
                </c:pt>
              </c:numCache>
            </c:numRef>
          </c:val>
          <c:smooth val="0"/>
          <c:extLst>
            <c:ext xmlns:c16="http://schemas.microsoft.com/office/drawing/2014/chart" uri="{C3380CC4-5D6E-409C-BE32-E72D297353CC}">
              <c16:uniqueId val="{00000000-90B5-43E6-BE3E-7A78AA0EA265}"/>
            </c:ext>
          </c:extLst>
        </c:ser>
        <c:ser>
          <c:idx val="1"/>
          <c:order val="1"/>
          <c:tx>
            <c:strRef>
              <c:f>Sheet1!$C$1</c:f>
              <c:strCache>
                <c:ptCount val="1"/>
                <c:pt idx="0">
                  <c:v>Rising cost of inputs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1.9891803637121008E-2"/>
                  <c:y val="-4.84327754919823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239-414F-8769-8AC2FE16DD39}"/>
                </c:ext>
              </c:extLst>
            </c:dLbl>
            <c:dLbl>
              <c:idx val="2"/>
              <c:layout>
                <c:manualLayout>
                  <c:x val="-1.3309847447397717E-2"/>
                  <c:y val="-4.3165820050917604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fld id="{3DED29C6-B22C-4B5A-884A-336C01B6332D}" type="VALUE">
                      <a:rPr lang="en-US" b="0"/>
                      <a:pPr>
                        <a:defRPr b="1">
                          <a:solidFill>
                            <a:schemeClr val="tx1"/>
                          </a:solidFill>
                          <a:latin typeface="Futura Std Book" panose="020B0502020204020303"/>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CA"/>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002-4089-8F38-34642075D3DA}"/>
                </c:ext>
              </c:extLst>
            </c:dLbl>
            <c:dLbl>
              <c:idx val="4"/>
              <c:layout>
                <c:manualLayout>
                  <c:x val="-2.2222754097471083E-3"/>
                  <c:y val="-5.9263745942880586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Sheet1!$C$2:$C$6</c:f>
              <c:numCache>
                <c:formatCode>0%</c:formatCode>
                <c:ptCount val="5"/>
                <c:pt idx="0">
                  <c:v>0.53</c:v>
                </c:pt>
                <c:pt idx="1">
                  <c:v>0.47</c:v>
                </c:pt>
                <c:pt idx="2">
                  <c:v>0.4</c:v>
                </c:pt>
                <c:pt idx="3">
                  <c:v>0.43</c:v>
                </c:pt>
                <c:pt idx="4">
                  <c:v>0.252</c:v>
                </c:pt>
              </c:numCache>
            </c:numRef>
          </c:val>
          <c:smooth val="0"/>
          <c:extLst>
            <c:ext xmlns:c16="http://schemas.microsoft.com/office/drawing/2014/chart" uri="{C3380CC4-5D6E-409C-BE32-E72D297353CC}">
              <c16:uniqueId val="{00000001-90B5-43E6-BE3E-7A78AA0EA265}"/>
            </c:ext>
          </c:extLst>
        </c:ser>
        <c:ser>
          <c:idx val="2"/>
          <c:order val="2"/>
          <c:tx>
            <c:strRef>
              <c:f>Sheet1!$D$1</c:f>
              <c:strCache>
                <c:ptCount val="1"/>
                <c:pt idx="0">
                  <c:v>Rising interest rates and debt costs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
              <c:layout>
                <c:manualLayout>
                  <c:x val="-4.302574628386311E-2"/>
                  <c:y val="3.2008349521591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239-414F-8769-8AC2FE16DD39}"/>
                </c:ext>
              </c:extLst>
            </c:dLbl>
            <c:dLbl>
              <c:idx val="2"/>
              <c:layout>
                <c:manualLayout>
                  <c:x val="-1.943860280109943E-3"/>
                  <c:y val="-5.1041156384608891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fld id="{D0D8ACD9-97C3-449F-9CAF-027030C9A30A}" type="VALUE">
                      <a:rPr lang="en-US" b="0"/>
                      <a:pPr>
                        <a:defRPr b="1">
                          <a:solidFill>
                            <a:schemeClr val="tx1"/>
                          </a:solidFill>
                          <a:latin typeface="Futura Std Book" panose="020B0502020204020303"/>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CA"/>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002-4089-8F38-34642075D3DA}"/>
                </c:ext>
              </c:extLst>
            </c:dLbl>
            <c:dLbl>
              <c:idx val="4"/>
              <c:layout>
                <c:manualLayout>
                  <c:x val="1.0922230710663554E-2"/>
                  <c:y val="7.1639377888246718E-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Futura Std Book" panose="020B0502020204020303"/>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B5-43E6-BE3E-7A78AA0EA26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Futura Std Book" panose="020B0502020204020303"/>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Q1 2024</c:v>
                </c:pt>
                <c:pt idx="1">
                  <c:v>Q2 2024</c:v>
                </c:pt>
                <c:pt idx="2">
                  <c:v>Q3 2024</c:v>
                </c:pt>
                <c:pt idx="3">
                  <c:v>Q4 2024</c:v>
                </c:pt>
                <c:pt idx="4">
                  <c:v>Q1 2025</c:v>
                </c:pt>
              </c:strCache>
            </c:strRef>
          </c:cat>
          <c:val>
            <c:numRef>
              <c:f>Sheet1!$D$2:$D$6</c:f>
              <c:numCache>
                <c:formatCode>0%</c:formatCode>
                <c:ptCount val="5"/>
                <c:pt idx="0">
                  <c:v>0.51</c:v>
                </c:pt>
                <c:pt idx="1">
                  <c:v>0.47</c:v>
                </c:pt>
                <c:pt idx="2">
                  <c:v>0.28000000000000003</c:v>
                </c:pt>
                <c:pt idx="3">
                  <c:v>0.28000000000000003</c:v>
                </c:pt>
                <c:pt idx="4">
                  <c:v>0.23699999999999999</c:v>
                </c:pt>
              </c:numCache>
            </c:numRef>
          </c:val>
          <c:smooth val="0"/>
          <c:extLst>
            <c:ext xmlns:c16="http://schemas.microsoft.com/office/drawing/2014/chart" uri="{C3380CC4-5D6E-409C-BE32-E72D297353CC}">
              <c16:uniqueId val="{00000002-90B5-43E6-BE3E-7A78AA0EA265}"/>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crossAx val="1559198303"/>
        <c:crosses val="autoZero"/>
        <c:auto val="1"/>
        <c:lblAlgn val="ctr"/>
        <c:lblOffset val="100"/>
        <c:noMultiLvlLbl val="0"/>
      </c:catAx>
      <c:valAx>
        <c:axId val="1559198303"/>
        <c:scaling>
          <c:orientation val="minMax"/>
          <c:max val="0.65000000000000013"/>
          <c:min val="0.2"/>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Futura Std Book" panose="020B0502020204020303"/>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1"/>
                </a:solidFill>
                <a:latin typeface="Futura Std Book" panose="020B0502020204020303"/>
                <a:ea typeface="+mn-ea"/>
                <a:cs typeface="+mn-cs"/>
              </a:defRPr>
            </a:pPr>
            <a:r>
              <a:rPr lang="en-US" b="1">
                <a:solidFill>
                  <a:schemeClr val="accent1"/>
                </a:solidFill>
                <a:latin typeface="Futura Std Book" panose="020B0502020204020303"/>
              </a:rPr>
              <a:t>Most </a:t>
            </a:r>
            <a:r>
              <a:rPr lang="en-US" b="1">
                <a:solidFill>
                  <a:schemeClr val="accent2"/>
                </a:solidFill>
                <a:latin typeface="Futura Std Book" panose="020B0502020204020303"/>
              </a:rPr>
              <a:t>optimistic</a:t>
            </a:r>
            <a:r>
              <a:rPr lang="en-US" b="1">
                <a:solidFill>
                  <a:schemeClr val="accent1"/>
                </a:solidFill>
                <a:latin typeface="Futura Std Book" panose="020B0502020204020303"/>
              </a:rPr>
              <a:t> sectors</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1"/>
              </a:solidFill>
              <a:latin typeface="Futura Std Book" panose="020B0502020204020303"/>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Column1</c:v>
                </c:pt>
              </c:strCache>
            </c:strRef>
          </c:tx>
          <c:spPr>
            <a:solidFill>
              <a:schemeClr val="accent2"/>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4-529D-4C10-9649-3EE744A944B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4-8254-48D7-95F7-6472DF9C608E}"/>
              </c:ext>
            </c:extLst>
          </c:dPt>
          <c:cat>
            <c:strRef>
              <c:f>Sheet1!$A$2:$A$4</c:f>
              <c:strCache>
                <c:ptCount val="3"/>
                <c:pt idx="0">
                  <c:v>Arts, entertainment and recreation</c:v>
                </c:pt>
                <c:pt idx="1">
                  <c:v>Health care and social assistance</c:v>
                </c:pt>
                <c:pt idx="2">
                  <c:v>Manufacturing</c:v>
                </c:pt>
              </c:strCache>
            </c:strRef>
          </c:cat>
          <c:val>
            <c:numRef>
              <c:f>Sheet1!$B$2:$B$4</c:f>
              <c:numCache>
                <c:formatCode>0.00%</c:formatCode>
                <c:ptCount val="3"/>
                <c:pt idx="0">
                  <c:v>0.94</c:v>
                </c:pt>
                <c:pt idx="1">
                  <c:v>0.93500000000000005</c:v>
                </c:pt>
                <c:pt idx="2">
                  <c:v>0.90800000000000003</c:v>
                </c:pt>
              </c:numCache>
            </c:numRef>
          </c:val>
          <c:extLst>
            <c:ext xmlns:c16="http://schemas.microsoft.com/office/drawing/2014/chart" uri="{C3380CC4-5D6E-409C-BE32-E72D297353CC}">
              <c16:uniqueId val="{00000000-8254-48D7-95F7-6472DF9C608E}"/>
            </c:ext>
          </c:extLst>
        </c:ser>
        <c:dLbls>
          <c:showLegendKey val="0"/>
          <c:showVal val="0"/>
          <c:showCatName val="0"/>
          <c:showSerName val="0"/>
          <c:showPercent val="0"/>
          <c:showBubbleSize val="0"/>
        </c:dLbls>
        <c:gapWidth val="60"/>
        <c:overlap val="100"/>
        <c:axId val="1107775455"/>
        <c:axId val="1107775935"/>
      </c:barChart>
      <c:catAx>
        <c:axId val="1107775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07775935"/>
        <c:crosses val="autoZero"/>
        <c:auto val="1"/>
        <c:lblAlgn val="ctr"/>
        <c:lblOffset val="100"/>
        <c:noMultiLvlLbl val="0"/>
      </c:catAx>
      <c:valAx>
        <c:axId val="1107775935"/>
        <c:scaling>
          <c:orientation val="minMax"/>
          <c:max val="1"/>
          <c:min val="0.600000000000000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07775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accent1"/>
                </a:solidFill>
                <a:latin typeface="Futura Std Book" panose="020B0502020204020303"/>
                <a:ea typeface="+mn-ea"/>
                <a:cs typeface="+mn-cs"/>
              </a:defRPr>
            </a:pPr>
            <a:r>
              <a:rPr lang="en-US" b="1">
                <a:solidFill>
                  <a:schemeClr val="accent1"/>
                </a:solidFill>
                <a:latin typeface="Futura Std Book" panose="020B0502020204020303"/>
              </a:rPr>
              <a:t>Most </a:t>
            </a:r>
            <a:r>
              <a:rPr lang="en-US" b="1">
                <a:solidFill>
                  <a:schemeClr val="accent3"/>
                </a:solidFill>
                <a:latin typeface="Futura Std Book" panose="020B0502020204020303"/>
              </a:rPr>
              <a:t>pessimistic</a:t>
            </a:r>
            <a:r>
              <a:rPr lang="en-US" b="1">
                <a:solidFill>
                  <a:schemeClr val="accent1"/>
                </a:solidFill>
                <a:latin typeface="Futura Std Book" panose="020B0502020204020303"/>
              </a:rPr>
              <a:t> sectors</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accent1"/>
              </a:solidFill>
              <a:latin typeface="Futura Std Book" panose="020B0502020204020303"/>
              <a:ea typeface="+mn-ea"/>
              <a:cs typeface="+mn-cs"/>
            </a:defRPr>
          </a:pPr>
          <a:endParaRPr lang="en-US"/>
        </a:p>
      </c:txPr>
    </c:title>
    <c:autoTitleDeleted val="0"/>
    <c:plotArea>
      <c:layout>
        <c:manualLayout>
          <c:layoutTarget val="inner"/>
          <c:xMode val="edge"/>
          <c:yMode val="edge"/>
          <c:x val="9.103433557144984E-2"/>
          <c:y val="0.12507405502441724"/>
          <c:w val="0.88281218261757599"/>
          <c:h val="0.71286934071782337"/>
        </c:manualLayout>
      </c:layout>
      <c:barChart>
        <c:barDir val="col"/>
        <c:grouping val="clustered"/>
        <c:varyColors val="0"/>
        <c:ser>
          <c:idx val="0"/>
          <c:order val="0"/>
          <c:tx>
            <c:strRef>
              <c:f>Sheet1!$B$1</c:f>
              <c:strCache>
                <c:ptCount val="1"/>
                <c:pt idx="0">
                  <c:v>Column1</c:v>
                </c:pt>
              </c:strCache>
            </c:strRef>
          </c:tx>
          <c:spPr>
            <a:solidFill>
              <a:schemeClr val="accent2"/>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4-D618-46F6-BF35-1F163470F195}"/>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A94F-49B4-B135-BC5C17EFA3B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A94F-49B4-B135-BC5C17EFA3BD}"/>
              </c:ext>
            </c:extLst>
          </c:dPt>
          <c:cat>
            <c:strRef>
              <c:f>Sheet1!$A$2:$A$4</c:f>
              <c:strCache>
                <c:ptCount val="3"/>
                <c:pt idx="0">
                  <c:v>Information and cultural industries</c:v>
                </c:pt>
                <c:pt idx="1">
                  <c:v>Professional, scientific and technical services</c:v>
                </c:pt>
                <c:pt idx="2">
                  <c:v>Accommodation and food services</c:v>
                </c:pt>
              </c:strCache>
            </c:strRef>
          </c:cat>
          <c:val>
            <c:numRef>
              <c:f>Sheet1!$B$2:$B$4</c:f>
              <c:numCache>
                <c:formatCode>0.00%</c:formatCode>
                <c:ptCount val="3"/>
                <c:pt idx="0">
                  <c:v>0.248</c:v>
                </c:pt>
                <c:pt idx="1">
                  <c:v>0.121</c:v>
                </c:pt>
                <c:pt idx="2">
                  <c:v>0.114</c:v>
                </c:pt>
              </c:numCache>
            </c:numRef>
          </c:val>
          <c:extLst>
            <c:ext xmlns:c16="http://schemas.microsoft.com/office/drawing/2014/chart" uri="{C3380CC4-5D6E-409C-BE32-E72D297353CC}">
              <c16:uniqueId val="{00000006-A94F-49B4-B135-BC5C17EFA3BD}"/>
            </c:ext>
          </c:extLst>
        </c:ser>
        <c:dLbls>
          <c:showLegendKey val="0"/>
          <c:showVal val="0"/>
          <c:showCatName val="0"/>
          <c:showSerName val="0"/>
          <c:showPercent val="0"/>
          <c:showBubbleSize val="0"/>
        </c:dLbls>
        <c:gapWidth val="60"/>
        <c:overlap val="100"/>
        <c:axId val="1107775455"/>
        <c:axId val="1107775935"/>
      </c:barChart>
      <c:catAx>
        <c:axId val="1107775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07775935"/>
        <c:crosses val="autoZero"/>
        <c:auto val="1"/>
        <c:lblAlgn val="ctr"/>
        <c:lblOffset val="100"/>
        <c:noMultiLvlLbl val="0"/>
      </c:catAx>
      <c:valAx>
        <c:axId val="1107775935"/>
        <c:scaling>
          <c:orientation val="minMax"/>
          <c:max val="0.26"/>
          <c:min val="5.000000000000001E-2"/>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07775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85273129921261"/>
          <c:y val="2.7170843417210655E-2"/>
          <c:w val="0.69234645669291339"/>
          <c:h val="0.8926479976586007"/>
        </c:manualLayout>
      </c:layout>
      <c:barChart>
        <c:barDir val="bar"/>
        <c:grouping val="clustered"/>
        <c:varyColors val="0"/>
        <c:ser>
          <c:idx val="0"/>
          <c:order val="0"/>
          <c:tx>
            <c:strRef>
              <c:f>Sheet1!$B$1</c:f>
              <c:strCache>
                <c:ptCount val="1"/>
                <c:pt idx="0">
                  <c:v>Series 1</c:v>
                </c:pt>
              </c:strCache>
            </c:strRef>
          </c:tx>
          <c:spPr>
            <a:solidFill>
              <a:schemeClr val="accent4"/>
            </a:solidFill>
            <a:ln w="31750">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Futura Std Medium" panose="020B05020202040203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Inflation</c:v>
                </c:pt>
                <c:pt idx="1">
                  <c:v>Cost of insurance</c:v>
                </c:pt>
                <c:pt idx="2">
                  <c:v>Cost of inputs</c:v>
                </c:pt>
                <c:pt idx="3">
                  <c:v>Attracting new or returning customers</c:v>
                </c:pt>
                <c:pt idx="4">
                  <c:v>Interest rates and debt costs</c:v>
                </c:pt>
              </c:strCache>
            </c:strRef>
          </c:cat>
          <c:val>
            <c:numRef>
              <c:f>Sheet1!$B$2:$B$6</c:f>
              <c:numCache>
                <c:formatCode>0%</c:formatCode>
                <c:ptCount val="5"/>
                <c:pt idx="0">
                  <c:v>0.51</c:v>
                </c:pt>
                <c:pt idx="1">
                  <c:v>0.3</c:v>
                </c:pt>
                <c:pt idx="2">
                  <c:v>0.25800000000000001</c:v>
                </c:pt>
                <c:pt idx="3">
                  <c:v>0.26</c:v>
                </c:pt>
                <c:pt idx="4">
                  <c:v>0.24</c:v>
                </c:pt>
              </c:numCache>
            </c:numRef>
          </c:val>
          <c:extLst>
            <c:ext xmlns:c16="http://schemas.microsoft.com/office/drawing/2014/chart" uri="{C3380CC4-5D6E-409C-BE32-E72D297353CC}">
              <c16:uniqueId val="{00000000-1C0B-4C60-A219-A3AC4CCFBB64}"/>
            </c:ext>
          </c:extLst>
        </c:ser>
        <c:dLbls>
          <c:showLegendKey val="0"/>
          <c:showVal val="0"/>
          <c:showCatName val="0"/>
          <c:showSerName val="0"/>
          <c:showPercent val="0"/>
          <c:showBubbleSize val="0"/>
        </c:dLbls>
        <c:gapWidth val="68"/>
        <c:axId val="1179263695"/>
        <c:axId val="1179264175"/>
      </c:barChart>
      <c:catAx>
        <c:axId val="11792636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79264175"/>
        <c:crosses val="autoZero"/>
        <c:auto val="1"/>
        <c:lblAlgn val="ctr"/>
        <c:lblOffset val="100"/>
        <c:noMultiLvlLbl val="0"/>
      </c:catAx>
      <c:valAx>
        <c:axId val="1179264175"/>
        <c:scaling>
          <c:orientation val="minMax"/>
        </c:scaling>
        <c:delete val="0"/>
        <c:axPos val="b"/>
        <c:majorGridlines>
          <c:spPr>
            <a:ln w="9525" cap="flat" cmpd="sng" algn="ctr">
              <a:solidFill>
                <a:srgbClr val="D9D9D9">
                  <a:alpha val="0"/>
                </a:srgb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3"/>
                </a:solidFill>
                <a:latin typeface="Futura Std Medium" panose="020B0502020204020303" pitchFamily="34" charset="0"/>
                <a:ea typeface="+mn-ea"/>
                <a:cs typeface="+mn-cs"/>
              </a:defRPr>
            </a:pPr>
            <a:endParaRPr lang="en-US"/>
          </a:p>
        </c:txPr>
        <c:crossAx val="11792636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absSizeAnchor xmlns:cdr="http://schemas.openxmlformats.org/drawingml/2006/chartDrawing">
    <cdr:from>
      <cdr:x>0.01734</cdr:x>
      <cdr:y>0.31584</cdr:y>
    </cdr:from>
    <cdr:ext cx="1028838" cy="600157"/>
    <cdr:sp macro="" textlink="">
      <cdr:nvSpPr>
        <cdr:cNvPr id="2" name="TextBox 8">
          <a:extLst xmlns:a="http://schemas.openxmlformats.org/drawingml/2006/main">
            <a:ext uri="{FF2B5EF4-FFF2-40B4-BE49-F238E27FC236}">
              <a16:creationId xmlns:a16="http://schemas.microsoft.com/office/drawing/2014/main" id="{01A5C260-AD25-4CEC-5819-485980220C06}"/>
            </a:ext>
          </a:extLst>
        </cdr:cNvPr>
        <cdr:cNvSpPr txBox="1"/>
      </cdr:nvSpPr>
      <cdr:spPr>
        <a:xfrm xmlns:a="http://schemas.openxmlformats.org/drawingml/2006/main">
          <a:off x="79500" y="1386145"/>
          <a:ext cx="1028838" cy="60015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100" b="1" dirty="0">
              <a:solidFill>
                <a:srgbClr val="002060"/>
              </a:solidFill>
              <a:latin typeface="Futura Std Medium" panose="020B0502020204020303"/>
            </a:rPr>
            <a:t>Somewhat </a:t>
          </a:r>
        </a:p>
        <a:p xmlns:a="http://schemas.openxmlformats.org/drawingml/2006/main">
          <a:pPr algn="ctr"/>
          <a:r>
            <a:rPr lang="en-US" sz="1100" b="1" dirty="0">
              <a:solidFill>
                <a:srgbClr val="002060"/>
              </a:solidFill>
              <a:latin typeface="Futura Std Medium" panose="020B0502020204020303"/>
            </a:rPr>
            <a:t>pessimistic</a:t>
          </a:r>
        </a:p>
        <a:p xmlns:a="http://schemas.openxmlformats.org/drawingml/2006/main">
          <a:pPr algn="ctr"/>
          <a:r>
            <a:rPr lang="en-US" sz="1100" b="1" dirty="0">
              <a:solidFill>
                <a:srgbClr val="002060"/>
              </a:solidFill>
              <a:latin typeface="Futura Std Medium" panose="020B0502020204020303"/>
            </a:rPr>
            <a:t>7%</a:t>
          </a:r>
          <a:endParaRPr lang="en-CA" sz="1100" b="1" dirty="0">
            <a:solidFill>
              <a:srgbClr val="002060"/>
            </a:solidFill>
            <a:latin typeface="Futura Std Medium" panose="020B0502020204020303"/>
          </a:endParaRPr>
        </a:p>
      </cdr:txBody>
    </cdr:sp>
  </cdr:absSizeAnchor>
</c:userShapes>
</file>

<file path=ppt/drawings/drawing2.xml><?xml version="1.0" encoding="utf-8"?>
<c:userShapes xmlns:c="http://schemas.openxmlformats.org/drawingml/2006/chart">
  <cdr:relSizeAnchor xmlns:cdr="http://schemas.openxmlformats.org/drawingml/2006/chartDrawing">
    <cdr:from>
      <cdr:x>0.19461</cdr:x>
      <cdr:y>0.10728</cdr:y>
    </cdr:from>
    <cdr:to>
      <cdr:x>0.36105</cdr:x>
      <cdr:y>0.15851</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954204" y="449655"/>
          <a:ext cx="816068" cy="21471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dirty="0">
              <a:solidFill>
                <a:schemeClr val="accent3"/>
              </a:solidFill>
              <a:latin typeface="Futura Std Book" panose="020B0502020204020303"/>
            </a:rPr>
            <a:t>Improve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0.02051</cdr:x>
      <cdr:y>0.7907</cdr:y>
    </cdr:from>
    <cdr:to>
      <cdr:x>0.26644</cdr:x>
      <cdr:y>0.90785</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100584" y="3314014"/>
          <a:ext cx="1205813"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Remain about the same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0.78118</cdr:x>
      <cdr:y>0.30995</cdr:y>
    </cdr:from>
    <cdr:to>
      <cdr:x>0.94487</cdr:x>
      <cdr:y>0.36117</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830188" y="1299070"/>
          <a:ext cx="802584" cy="21467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Worsen</a:t>
          </a:r>
          <a:endParaRPr lang="en-CA" sz="1100" dirty="0">
            <a:solidFill>
              <a:schemeClr val="accent3"/>
            </a:solidFill>
            <a:latin typeface="Futura Std Book" panose="020B0502020204020303"/>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0.61474</cdr:x>
      <cdr:y>0.09329</cdr:y>
    </cdr:from>
    <cdr:to>
      <cdr:x>0.78118</cdr:x>
      <cdr:y>0.14452</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3014120" y="391004"/>
          <a:ext cx="816068" cy="21471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dirty="0">
              <a:solidFill>
                <a:schemeClr val="accent3"/>
              </a:solidFill>
              <a:latin typeface="Futura Std Book" panose="020B0502020204020303"/>
            </a:rPr>
            <a:t>Improve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0.0519</cdr:x>
      <cdr:y>0.09838</cdr:y>
    </cdr:from>
    <cdr:to>
      <cdr:x>0.29783</cdr:x>
      <cdr:y>0.21553</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254471" y="412317"/>
          <a:ext cx="1205813"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Remain about the same</a:t>
          </a:r>
          <a:endParaRPr lang="en-CA" sz="1100" dirty="0">
            <a:solidFill>
              <a:schemeClr val="accent3"/>
            </a:solidFill>
            <a:latin typeface="Futura Std Book" panose="020B0502020204020303"/>
          </a:endParaRPr>
        </a:p>
      </cdr:txBody>
    </cdr:sp>
  </cdr:relSizeAnchor>
  <cdr:relSizeAnchor xmlns:cdr="http://schemas.openxmlformats.org/drawingml/2006/chartDrawing">
    <cdr:from>
      <cdr:x>0.67593</cdr:x>
      <cdr:y>0.81973</cdr:y>
    </cdr:from>
    <cdr:to>
      <cdr:x>0.83962</cdr:x>
      <cdr:y>0.87095</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314136" y="3435686"/>
          <a:ext cx="802584" cy="21467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a:solidFill>
                <a:schemeClr val="accent3"/>
              </a:solidFill>
              <a:latin typeface="Futura Std Book" panose="020B0502020204020303"/>
            </a:rPr>
            <a:t>Worsen</a:t>
          </a:r>
          <a:endParaRPr lang="en-CA" sz="1100" dirty="0">
            <a:solidFill>
              <a:schemeClr val="accent3"/>
            </a:solidFill>
            <a:latin typeface="Futura Std Book" panose="020B0502020204020303"/>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3A54ECFF-57A7-430B-9F79-03DBDD706471}" type="datetimeFigureOut">
              <a:rPr lang="en-CA" smtClean="0"/>
              <a:t>2026-03-10</a:t>
            </a:fld>
            <a:endParaRPr lang="en-CA"/>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EA7FF184-443E-45E7-9717-D1BF3E9EA47A}" type="slidenum">
              <a:rPr lang="en-CA" smtClean="0"/>
              <a:t>‹#›</a:t>
            </a:fld>
            <a:endParaRPr lang="en-CA"/>
          </a:p>
        </p:txBody>
      </p:sp>
    </p:spTree>
    <p:extLst>
      <p:ext uri="{BB962C8B-B14F-4D97-AF65-F5344CB8AC3E}">
        <p14:creationId xmlns:p14="http://schemas.microsoft.com/office/powerpoint/2010/main" val="39146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379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3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31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9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a:p>
            <a:endParaRPr lang="en-US" b="0"/>
          </a:p>
          <a:p>
            <a:endParaRPr lang="en-US" b="0"/>
          </a:p>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51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39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198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198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89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015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0B7AB-2A1F-4FE1-856C-8CD950C4C5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76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39593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731657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C4DE-AFD0-4DBE-88D7-286C1B1C4B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C17D3D1-7D4B-4BBD-BDBE-6FC0C56C21DD}"/>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91DFF5-F293-4F19-A7F8-76D0DFF96F4F}"/>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02BC6FD6-DD3A-499C-80C6-82031E82DCF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EABD9F-71E2-453A-B44E-51F2C2C6BA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139995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26F9-9B43-4792-8258-012631D134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D322D27-5A84-42A8-B628-8E63CFCF3CAD}"/>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E8BC185-C87D-4C3B-982A-40643158E223}"/>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E2B6557-ED2A-438B-BB8F-CC40BB5D631C}"/>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02B36342-ADB6-47CF-A6F8-D69F59EC14C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76112F-6FA7-4711-823C-EF1F4EC1FCDA}"/>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759991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DAC-8CF2-491A-9155-2D7CA36AB76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DAD0D29-6B4B-444F-920A-EBB4CE8DD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D4B166-7FE5-4892-AAC1-F49264C6139F}"/>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E811F90-2855-4918-BB46-709B38C78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FDE1C0-D6A5-431F-A272-522EF415F003}"/>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9F6A2AD-98B2-4306-A939-C575EE38E1DB}"/>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8" name="Footer Placeholder 7">
            <a:extLst>
              <a:ext uri="{FF2B5EF4-FFF2-40B4-BE49-F238E27FC236}">
                <a16:creationId xmlns:a16="http://schemas.microsoft.com/office/drawing/2014/main" id="{1FDA9915-AEBF-481E-96EA-76D4D1AE425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11D9E95-686F-4894-B8D6-497BFD48AC7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285405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7254-3FD7-4DF0-A752-B06EEDD73E3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7252E58-97E4-4210-B28E-A8AF9A8BBE74}"/>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4" name="Footer Placeholder 3">
            <a:extLst>
              <a:ext uri="{FF2B5EF4-FFF2-40B4-BE49-F238E27FC236}">
                <a16:creationId xmlns:a16="http://schemas.microsoft.com/office/drawing/2014/main" id="{235E7C23-B454-4E89-95C7-0FCC4BBCB3A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6EEBB1A-A95A-4919-B74B-50C94347F788}"/>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43310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2A6A29-1922-4137-8975-C4BE3744A3B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3" name="Footer Placeholder 2">
            <a:extLst>
              <a:ext uri="{FF2B5EF4-FFF2-40B4-BE49-F238E27FC236}">
                <a16:creationId xmlns:a16="http://schemas.microsoft.com/office/drawing/2014/main" id="{25FF46F2-1080-4BE5-8D58-15424598028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431956A-AFBA-4B5D-90CC-1CB20CCF1E5F}"/>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15519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1DDC-7D6B-4466-87F4-F79A4A2C3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BAE815-790C-4C9A-8251-C8842F9E953A}"/>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7078916-B377-4922-8A74-EB1D9BC570D3}"/>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35752D-DB7F-47B6-A5A0-5768F0308150}"/>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A2212A7F-F1D0-4936-A3E8-E306353D08D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53AFF74-1D36-4ABD-B696-5399E29F3CAC}"/>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19534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464D-C914-4D5C-87A7-1A30FEB8B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6C5DE92-4BA2-4E4F-B44E-7E48E6EDF921}"/>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0F9507F-9EBC-4D35-A52C-19397AA1C8B5}"/>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04BFD7-0E4E-4365-8E02-8D2FE2BAE365}"/>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F089B857-329E-45E8-9E9B-CF4181D0F49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E65FD3E-AA3E-4A09-AA2B-42C7283A6D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306781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A07D-E519-4675-9593-E1B50980CC0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63A63AD-0B0C-49D1-BDEB-CC243FC9B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3FB02D-DBA2-467D-993A-30263D09744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283FAF2E-8984-4646-80DD-D472A66B76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6490E2-A862-4039-869D-5B6DDB55678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54027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701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43613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5"/>
            <a:ext cx="10515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14136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002412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4358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057609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080069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048063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775332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727082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20725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E996A4-4D9D-43E8-9FF7-CA4DDB31653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9C11E14-A935-47A4-9C23-81E9E7FB50F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BD1D3DB6-FD20-4C33-9CDD-51D41521A590}"/>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0479455-C0EF-445C-B399-994DC211418C}"/>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DEE033-B4B0-41C9-B314-C02EB58F2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Futura Std Medium" panose="020B0502020204020303" pitchFamily="34" charset="0"/>
              </a:defRPr>
            </a:lvl1pPr>
          </a:lstStyle>
          <a:p>
            <a:fld id="{4A261759-90CA-4E4D-929B-7D8BB80798A6}" type="datetimeFigureOut">
              <a:rPr lang="en-CA" smtClean="0"/>
              <a:pPr/>
              <a:t>2026-03-10</a:t>
            </a:fld>
            <a:endParaRPr lang="en-CA"/>
          </a:p>
        </p:txBody>
      </p:sp>
      <p:sp>
        <p:nvSpPr>
          <p:cNvPr id="5" name="Footer Placeholder 4">
            <a:extLst>
              <a:ext uri="{FF2B5EF4-FFF2-40B4-BE49-F238E27FC236}">
                <a16:creationId xmlns:a16="http://schemas.microsoft.com/office/drawing/2014/main" id="{7FA709E8-F73F-4F62-8F42-04FD9C0B69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29DAC0F-F7F6-4B69-83FF-A5C64E664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829B159E-1BFC-4C38-9F6D-D4FEF12CDAC4}" type="slidenum">
              <a:rPr lang="en-CA" smtClean="0"/>
              <a:pPr/>
              <a:t>‹#›</a:t>
            </a:fld>
            <a:endParaRPr lang="en-CA"/>
          </a:p>
        </p:txBody>
      </p:sp>
      <p:pic>
        <p:nvPicPr>
          <p:cNvPr id="11" name="Picture 10">
            <a:extLst>
              <a:ext uri="{FF2B5EF4-FFF2-40B4-BE49-F238E27FC236}">
                <a16:creationId xmlns:a16="http://schemas.microsoft.com/office/drawing/2014/main" id="{D5FD31DB-388C-486D-9110-93DB29675E0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45720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D2A8DF50-B7BF-408B-ABBD-D1D02046B3D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29801" y="6115546"/>
            <a:ext cx="1752599" cy="570508"/>
          </a:xfrm>
          <a:prstGeom prst="rect">
            <a:avLst/>
          </a:prstGeom>
        </p:spPr>
      </p:pic>
    </p:spTree>
    <p:extLst>
      <p:ext uri="{BB962C8B-B14F-4D97-AF65-F5344CB8AC3E}">
        <p14:creationId xmlns:p14="http://schemas.microsoft.com/office/powerpoint/2010/main" val="1429054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bg1"/>
          </a:solidFill>
          <a:latin typeface="Futura Std Medium" panose="020B05020202040203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bg1"/>
          </a:solidFill>
          <a:latin typeface="Futura Std Medium" panose="020B05020202040203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2026-03-10</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descr="A picture containing drawing&#10;&#10;Description automatically generated">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829801" y="6115546"/>
            <a:ext cx="1752599" cy="570508"/>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457200"/>
          </a:xfrm>
          <a:prstGeom prst="rect">
            <a:avLst/>
          </a:prstGeom>
        </p:spPr>
      </p:pic>
    </p:spTree>
    <p:extLst>
      <p:ext uri="{BB962C8B-B14F-4D97-AF65-F5344CB8AC3E}">
        <p14:creationId xmlns:p14="http://schemas.microsoft.com/office/powerpoint/2010/main" val="177097492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xStyles>
    <p:titleStyle>
      <a:lvl1pPr algn="l" defTabSz="914400" rtl="0" eaLnBrk="1" latinLnBrk="0" hangingPunct="1">
        <a:lnSpc>
          <a:spcPct val="90000"/>
        </a:lnSpc>
        <a:spcBef>
          <a:spcPct val="0"/>
        </a:spcBef>
        <a:buNone/>
        <a:defRPr sz="4400" b="1" kern="1200">
          <a:solidFill>
            <a:schemeClr val="accent1"/>
          </a:solidFill>
          <a:latin typeface="Futura Std Medium" panose="020B05020202040203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2"/>
          </a:solidFill>
          <a:latin typeface="Futura Std Medium" panose="020B05020202040203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chart" Target="../charts/chart9.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9.svg"/><Relationship Id="rId11" Type="http://schemas.openxmlformats.org/officeDocument/2006/relationships/image" Target="../media/image13.sv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svg"/><Relationship Id="rId9" Type="http://schemas.openxmlformats.org/officeDocument/2006/relationships/image" Target="../media/image1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9774-4355-4870-9156-80976E0EF504}"/>
              </a:ext>
            </a:extLst>
          </p:cNvPr>
          <p:cNvSpPr>
            <a:spLocks noGrp="1"/>
          </p:cNvSpPr>
          <p:nvPr>
            <p:ph type="ctrTitle"/>
          </p:nvPr>
        </p:nvSpPr>
        <p:spPr>
          <a:xfrm>
            <a:off x="861391" y="1041400"/>
            <a:ext cx="10469217" cy="2387600"/>
          </a:xfrm>
        </p:spPr>
        <p:txBody>
          <a:bodyPr>
            <a:normAutofit/>
          </a:bodyPr>
          <a:lstStyle/>
          <a:p>
            <a:r>
              <a:rPr lang="en-US" sz="5400"/>
              <a:t>Q</a:t>
            </a:r>
            <a:r>
              <a:rPr lang="en-CA" sz="5400"/>
              <a:t>1 </a:t>
            </a:r>
            <a:r>
              <a:rPr lang="en-US" sz="5400"/>
              <a:t>Calgary Business Conditions</a:t>
            </a:r>
            <a:endParaRPr lang="en-CA" sz="5400"/>
          </a:p>
        </p:txBody>
      </p:sp>
      <p:sp>
        <p:nvSpPr>
          <p:cNvPr id="3" name="Subtitle 2">
            <a:extLst>
              <a:ext uri="{FF2B5EF4-FFF2-40B4-BE49-F238E27FC236}">
                <a16:creationId xmlns:a16="http://schemas.microsoft.com/office/drawing/2014/main" id="{F2D4D81A-0767-4715-B2C9-A5319B37CC0C}"/>
              </a:ext>
            </a:extLst>
          </p:cNvPr>
          <p:cNvSpPr>
            <a:spLocks noGrp="1"/>
          </p:cNvSpPr>
          <p:nvPr>
            <p:ph type="subTitle" idx="1"/>
          </p:nvPr>
        </p:nvSpPr>
        <p:spPr>
          <a:xfrm>
            <a:off x="1752600" y="4004809"/>
            <a:ext cx="9144000" cy="2169616"/>
          </a:xfrm>
        </p:spPr>
        <p:txBody>
          <a:bodyPr/>
          <a:lstStyle/>
          <a:p>
            <a:r>
              <a:rPr lang="en-CA"/>
              <a:t>Calgary Chamber of Commerce</a:t>
            </a:r>
          </a:p>
        </p:txBody>
      </p:sp>
    </p:spTree>
    <p:extLst>
      <p:ext uri="{BB962C8B-B14F-4D97-AF65-F5344CB8AC3E}">
        <p14:creationId xmlns:p14="http://schemas.microsoft.com/office/powerpoint/2010/main" val="301935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97E28-DA5C-4F4D-A4C1-4B996E30E702}"/>
              </a:ext>
            </a:extLst>
          </p:cNvPr>
          <p:cNvSpPr>
            <a:spLocks noGrp="1"/>
          </p:cNvSpPr>
          <p:nvPr>
            <p:ph type="title"/>
          </p:nvPr>
        </p:nvSpPr>
        <p:spPr>
          <a:xfrm>
            <a:off x="685800" y="26782"/>
            <a:ext cx="10515600" cy="1325563"/>
          </a:xfrm>
        </p:spPr>
        <p:txBody>
          <a:bodyPr>
            <a:normAutofit/>
          </a:bodyPr>
          <a:lstStyle/>
          <a:p>
            <a:br>
              <a:rPr lang="en-CA" sz="3200" dirty="0">
                <a:latin typeface="Futura Std Book"/>
              </a:rPr>
            </a:br>
            <a:r>
              <a:rPr lang="en-CA" sz="3200">
                <a:latin typeface="Futura Std Book"/>
              </a:rPr>
              <a:t>Key insights</a:t>
            </a:r>
          </a:p>
        </p:txBody>
      </p:sp>
      <p:sp>
        <p:nvSpPr>
          <p:cNvPr id="3" name="Content Placeholder 2">
            <a:extLst>
              <a:ext uri="{FF2B5EF4-FFF2-40B4-BE49-F238E27FC236}">
                <a16:creationId xmlns:a16="http://schemas.microsoft.com/office/drawing/2014/main" id="{8A716FB5-BCD2-4E96-AFB5-350BC4856AE3}"/>
              </a:ext>
            </a:extLst>
          </p:cNvPr>
          <p:cNvSpPr>
            <a:spLocks noGrp="1"/>
          </p:cNvSpPr>
          <p:nvPr>
            <p:ph idx="1"/>
          </p:nvPr>
        </p:nvSpPr>
        <p:spPr/>
        <p:txBody>
          <a:bodyPr>
            <a:noAutofit/>
          </a:bodyPr>
          <a:lstStyle/>
          <a:p>
            <a:pPr marL="457200" lvl="1" indent="0">
              <a:buNone/>
            </a:pPr>
            <a:endParaRPr lang="en-US" sz="1800"/>
          </a:p>
          <a:p>
            <a:pPr lvl="1"/>
            <a:endParaRPr lang="en-CA" sz="1800"/>
          </a:p>
          <a:p>
            <a:pPr lvl="1"/>
            <a:endParaRPr lang="en-CA" sz="1800"/>
          </a:p>
        </p:txBody>
      </p:sp>
      <p:sp>
        <p:nvSpPr>
          <p:cNvPr id="4" name="TextBox 3">
            <a:extLst>
              <a:ext uri="{FF2B5EF4-FFF2-40B4-BE49-F238E27FC236}">
                <a16:creationId xmlns:a16="http://schemas.microsoft.com/office/drawing/2014/main" id="{731EB32D-ECEE-FE47-A4EB-0C0810622E0F}"/>
              </a:ext>
            </a:extLst>
          </p:cNvPr>
          <p:cNvSpPr txBox="1"/>
          <p:nvPr/>
        </p:nvSpPr>
        <p:spPr>
          <a:xfrm>
            <a:off x="838200" y="889843"/>
            <a:ext cx="10668000"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CA" dirty="0">
              <a:latin typeface="Futura Std Book" panose="020B0502020204020303"/>
            </a:endParaRPr>
          </a:p>
          <a:p>
            <a:pPr marL="285750" indent="-285750">
              <a:buFont typeface="Arial" panose="020B0604020202020204" pitchFamily="34" charset="0"/>
              <a:buChar char="•"/>
            </a:pPr>
            <a:r>
              <a:rPr lang="en-CA">
                <a:latin typeface="Futura Std Book" panose="020B0502020204020303"/>
              </a:rPr>
              <a:t>Calgary business </a:t>
            </a:r>
            <a:r>
              <a:rPr lang="en-CA">
                <a:solidFill>
                  <a:schemeClr val="accent2"/>
                </a:solidFill>
                <a:latin typeface="Futura Std Book" panose="020B0502020204020303"/>
              </a:rPr>
              <a:t>optimism </a:t>
            </a:r>
            <a:r>
              <a:rPr lang="en-CA">
                <a:latin typeface="Futura Std Book" panose="020B0502020204020303"/>
              </a:rPr>
              <a:t>has improved, with </a:t>
            </a:r>
            <a:r>
              <a:rPr lang="en-CA" b="1">
                <a:latin typeface="Futura Std Book" panose="020B0502020204020303"/>
              </a:rPr>
              <a:t>80%</a:t>
            </a:r>
            <a:r>
              <a:rPr lang="en-CA">
                <a:latin typeface="Futura Std Book" panose="020B0502020204020303"/>
              </a:rPr>
              <a:t> optimistic about the year ahead (up 7% from last quarter).  </a:t>
            </a:r>
            <a:endParaRPr lang="en-CA"/>
          </a:p>
          <a:p>
            <a:pPr marL="285750" indent="-285750">
              <a:buFont typeface="Arial" panose="020B0604020202020204" pitchFamily="34" charset="0"/>
              <a:buChar char="•"/>
            </a:pPr>
            <a:endParaRPr lang="en-CA">
              <a:latin typeface="Futura Std Book" panose="020B0502020204020303"/>
            </a:endParaRPr>
          </a:p>
          <a:p>
            <a:pPr marL="285750" indent="-285750">
              <a:buFont typeface="Arial" panose="020B0604020202020204" pitchFamily="34" charset="0"/>
              <a:buChar char="•"/>
            </a:pPr>
            <a:r>
              <a:rPr lang="en-CA" b="1">
                <a:latin typeface="Futura Std Book" panose="020B0502020204020303"/>
              </a:rPr>
              <a:t>86</a:t>
            </a:r>
            <a:r>
              <a:rPr lang="en-CA">
                <a:latin typeface="Futura Std Book" panose="020B0502020204020303"/>
              </a:rPr>
              <a:t>% of Calgary businesses expect their </a:t>
            </a:r>
            <a:r>
              <a:rPr lang="en-CA">
                <a:solidFill>
                  <a:schemeClr val="accent2"/>
                </a:solidFill>
                <a:latin typeface="Futura Std Book" panose="020B0502020204020303"/>
              </a:rPr>
              <a:t>sales</a:t>
            </a:r>
            <a:r>
              <a:rPr lang="en-CA">
                <a:latin typeface="Futura Std Book" panose="020B0502020204020303"/>
              </a:rPr>
              <a:t> to increase or stay the same in the next three months. </a:t>
            </a:r>
          </a:p>
          <a:p>
            <a:pPr marL="285750" indent="-285750">
              <a:buFont typeface="Arial" panose="020B0604020202020204" pitchFamily="34" charset="0"/>
              <a:buChar char="•"/>
            </a:pPr>
            <a:endParaRPr lang="en-CA">
              <a:latin typeface="Futura Std Book" panose="020B0502020204020303"/>
            </a:endParaRPr>
          </a:p>
          <a:p>
            <a:pPr marL="285750" indent="-285750">
              <a:buFont typeface="Arial" panose="020B0604020202020204" pitchFamily="34" charset="0"/>
              <a:buChar char="•"/>
            </a:pPr>
            <a:r>
              <a:rPr lang="en-CA" dirty="0">
                <a:latin typeface="Futura Std Book" panose="020B0502020204020303"/>
              </a:rPr>
              <a:t>Businesses continue to be pressured by </a:t>
            </a:r>
            <a:r>
              <a:rPr lang="en-CA" dirty="0">
                <a:solidFill>
                  <a:schemeClr val="accent2"/>
                </a:solidFill>
                <a:latin typeface="Futura Std Book" panose="020B0502020204020303"/>
              </a:rPr>
              <a:t>cost-related obstacles</a:t>
            </a:r>
            <a:r>
              <a:rPr lang="en-CA" dirty="0">
                <a:latin typeface="Futura Std Book" panose="020B0502020204020303"/>
              </a:rPr>
              <a:t>, </a:t>
            </a:r>
            <a:r>
              <a:rPr lang="en-CA" b="1" dirty="0">
                <a:latin typeface="Futura Std Book" panose="020B0502020204020303"/>
              </a:rPr>
              <a:t>65% </a:t>
            </a:r>
            <a:r>
              <a:rPr lang="en-CA" dirty="0">
                <a:latin typeface="Futura Std Book" panose="020B0502020204020303"/>
              </a:rPr>
              <a:t>indicate this will be an obstacle in the next three months.</a:t>
            </a:r>
          </a:p>
          <a:p>
            <a:pPr marL="285750" indent="-285750">
              <a:buFont typeface="Arial" panose="020B0604020202020204" pitchFamily="34" charset="0"/>
              <a:buChar char="•"/>
            </a:pPr>
            <a:endParaRPr lang="en-CA" b="1">
              <a:latin typeface="Futura Std Book" panose="020B0502020204020303"/>
            </a:endParaRPr>
          </a:p>
          <a:p>
            <a:pPr marL="285750" indent="-285750">
              <a:buFont typeface="Arial" panose="020B0604020202020204" pitchFamily="34" charset="0"/>
              <a:buChar char="•"/>
            </a:pPr>
            <a:r>
              <a:rPr lang="en-CA" b="1">
                <a:latin typeface="Futura Std Book" panose="020B0502020204020303"/>
              </a:rPr>
              <a:t>67%</a:t>
            </a:r>
            <a:r>
              <a:rPr lang="en-CA">
                <a:latin typeface="Futura Std Book" panose="020B0502020204020303"/>
              </a:rPr>
              <a:t> of businesses expect </a:t>
            </a:r>
            <a:r>
              <a:rPr lang="en-CA">
                <a:solidFill>
                  <a:schemeClr val="accent2"/>
                </a:solidFill>
                <a:latin typeface="Futura Std Book" panose="020B0502020204020303"/>
              </a:rPr>
              <a:t>supply chain issues </a:t>
            </a:r>
            <a:r>
              <a:rPr lang="en-CA">
                <a:latin typeface="Futura Std Book" panose="020B0502020204020303"/>
              </a:rPr>
              <a:t>will</a:t>
            </a:r>
            <a:r>
              <a:rPr lang="en-CA" dirty="0">
                <a:solidFill>
                  <a:schemeClr val="accent2"/>
                </a:solidFill>
                <a:latin typeface="Futura Std Book" panose="020B0502020204020303"/>
              </a:rPr>
              <a:t> </a:t>
            </a:r>
            <a:r>
              <a:rPr lang="en-CA">
                <a:latin typeface="Futura Std Book" panose="020B0502020204020303"/>
              </a:rPr>
              <a:t>worsen in the next three months.</a:t>
            </a:r>
          </a:p>
          <a:p>
            <a:endParaRPr lang="en-CA">
              <a:latin typeface="Futura Std Book" panose="020B0502020204020303"/>
            </a:endParaRPr>
          </a:p>
          <a:p>
            <a:pPr marL="285750" indent="-285750">
              <a:buFont typeface="Arial" panose="020B0604020202020204" pitchFamily="34" charset="0"/>
              <a:buChar char="•"/>
            </a:pPr>
            <a:r>
              <a:rPr lang="en-US" b="1" dirty="0">
                <a:latin typeface="Futura Std Book" panose="020B0502020204020303"/>
              </a:rPr>
              <a:t>27% </a:t>
            </a:r>
            <a:r>
              <a:rPr lang="en-US" dirty="0">
                <a:latin typeface="Futura Std Book" panose="020B0502020204020303"/>
              </a:rPr>
              <a:t>of businesses indicate that their profitability will fall in the next three months.</a:t>
            </a:r>
          </a:p>
          <a:p>
            <a:pPr marL="285750" indent="-285750">
              <a:buFont typeface="Arial" panose="020B0604020202020204" pitchFamily="34" charset="0"/>
              <a:buChar char="•"/>
            </a:pPr>
            <a:endParaRPr lang="en-CA">
              <a:latin typeface="Futura Std Book" panose="020B0502020204020303"/>
            </a:endParaRPr>
          </a:p>
          <a:p>
            <a:pPr marL="285750" indent="-285750">
              <a:buFont typeface="Arial" panose="020B0604020202020204" pitchFamily="34" charset="0"/>
              <a:buChar char="•"/>
            </a:pPr>
            <a:r>
              <a:rPr lang="en-US" dirty="0">
                <a:latin typeface="Futura Std Book" panose="020B0502020204020303"/>
              </a:rPr>
              <a:t>While data indicates optimism is high, stability remains an issue with international trade, supply chains and the potential for inflationary pressures from tariffs being key concerns.</a:t>
            </a:r>
            <a:endParaRPr lang="en-CA" dirty="0">
              <a:latin typeface="Futura Std Book" panose="020B0502020204020303"/>
            </a:endParaRPr>
          </a:p>
        </p:txBody>
      </p:sp>
    </p:spTree>
    <p:extLst>
      <p:ext uri="{BB962C8B-B14F-4D97-AF65-F5344CB8AC3E}">
        <p14:creationId xmlns:p14="http://schemas.microsoft.com/office/powerpoint/2010/main" val="169307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2E7D-3E38-62EE-6D3C-92CEB8074FDA}"/>
              </a:ext>
            </a:extLst>
          </p:cNvPr>
          <p:cNvSpPr>
            <a:spLocks noGrp="1"/>
          </p:cNvSpPr>
          <p:nvPr>
            <p:ph type="title"/>
          </p:nvPr>
        </p:nvSpPr>
        <p:spPr/>
        <p:txBody>
          <a:bodyPr>
            <a:noAutofit/>
          </a:bodyPr>
          <a:lstStyle/>
          <a:p>
            <a:r>
              <a:rPr lang="en-CA" sz="3200">
                <a:latin typeface="Futura Std Book" panose="020B0502020204020303"/>
              </a:rPr>
              <a:t>Business </a:t>
            </a:r>
            <a:r>
              <a:rPr lang="en-CA" sz="3200">
                <a:solidFill>
                  <a:srgbClr val="ED0C6E"/>
                </a:solidFill>
                <a:latin typeface="Futura Std Book" panose="020B0502020204020303"/>
              </a:rPr>
              <a:t>optimism </a:t>
            </a:r>
            <a:r>
              <a:rPr lang="en-CA" sz="3200">
                <a:solidFill>
                  <a:srgbClr val="0076C0"/>
                </a:solidFill>
                <a:latin typeface="Futura Std Book" panose="020B0502020204020303"/>
              </a:rPr>
              <a:t>recovers</a:t>
            </a:r>
          </a:p>
        </p:txBody>
      </p:sp>
      <p:pic>
        <p:nvPicPr>
          <p:cNvPr id="3" name="Picture 2" descr="Shape, circle&#10;&#10;Description automatically generated">
            <a:extLst>
              <a:ext uri="{FF2B5EF4-FFF2-40B4-BE49-F238E27FC236}">
                <a16:creationId xmlns:a16="http://schemas.microsoft.com/office/drawing/2014/main" id="{4B64D8AA-CA90-8C69-21E3-505227BDE71B}"/>
              </a:ext>
            </a:extLst>
          </p:cNvPr>
          <p:cNvPicPr>
            <a:picLocks noChangeAspect="1"/>
          </p:cNvPicPr>
          <p:nvPr/>
        </p:nvPicPr>
        <p:blipFill rotWithShape="1">
          <a:blip r:embed="rId3">
            <a:extLst>
              <a:ext uri="{28A0092B-C50C-407E-A947-70E740481C1C}">
                <a14:useLocalDpi xmlns:a14="http://schemas.microsoft.com/office/drawing/2010/main" val="0"/>
              </a:ext>
            </a:extLst>
          </a:blip>
          <a:srcRect r="21338"/>
          <a:stretch/>
        </p:blipFill>
        <p:spPr>
          <a:xfrm>
            <a:off x="10311896" y="0"/>
            <a:ext cx="1880103" cy="2247900"/>
          </a:xfrm>
          <a:prstGeom prst="rect">
            <a:avLst/>
          </a:prstGeom>
        </p:spPr>
      </p:pic>
      <p:graphicFrame>
        <p:nvGraphicFramePr>
          <p:cNvPr id="8" name="Chart 7">
            <a:extLst>
              <a:ext uri="{FF2B5EF4-FFF2-40B4-BE49-F238E27FC236}">
                <a16:creationId xmlns:a16="http://schemas.microsoft.com/office/drawing/2014/main" id="{86234D43-A420-7A9E-38EE-66E03C2837E2}"/>
              </a:ext>
            </a:extLst>
          </p:cNvPr>
          <p:cNvGraphicFramePr/>
          <p:nvPr>
            <p:extLst>
              <p:ext uri="{D42A27DB-BD31-4B8C-83A1-F6EECF244321}">
                <p14:modId xmlns:p14="http://schemas.microsoft.com/office/powerpoint/2010/main" val="3831137683"/>
              </p:ext>
            </p:extLst>
          </p:nvPr>
        </p:nvGraphicFramePr>
        <p:xfrm>
          <a:off x="73151" y="1392176"/>
          <a:ext cx="4583743" cy="438871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01A5C260-AD25-4CEC-5819-485980220C06}"/>
              </a:ext>
            </a:extLst>
          </p:cNvPr>
          <p:cNvSpPr txBox="1"/>
          <p:nvPr/>
        </p:nvSpPr>
        <p:spPr>
          <a:xfrm>
            <a:off x="3437229" y="2252381"/>
            <a:ext cx="899823" cy="600164"/>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Very </a:t>
            </a:r>
          </a:p>
          <a:p>
            <a:pPr algn="ctr"/>
            <a:r>
              <a:rPr lang="en-US" sz="1100" b="1">
                <a:solidFill>
                  <a:srgbClr val="002060"/>
                </a:solidFill>
                <a:latin typeface="Futura Std Medium" panose="020B0502020204020303"/>
              </a:rPr>
              <a:t>optimistic </a:t>
            </a:r>
          </a:p>
          <a:p>
            <a:pPr algn="ctr"/>
            <a:r>
              <a:rPr lang="en-US" sz="1100" b="1">
                <a:solidFill>
                  <a:srgbClr val="002060"/>
                </a:solidFill>
                <a:latin typeface="Futura Std Medium" panose="020B0502020204020303"/>
              </a:rPr>
              <a:t>26%</a:t>
            </a:r>
            <a:endParaRPr lang="en-CA" sz="1100" b="1">
              <a:solidFill>
                <a:srgbClr val="002060"/>
              </a:solidFill>
              <a:latin typeface="Futura Std Medium" panose="020B0502020204020303"/>
            </a:endParaRPr>
          </a:p>
        </p:txBody>
      </p:sp>
      <p:sp>
        <p:nvSpPr>
          <p:cNvPr id="11" name="TextBox 10">
            <a:extLst>
              <a:ext uri="{FF2B5EF4-FFF2-40B4-BE49-F238E27FC236}">
                <a16:creationId xmlns:a16="http://schemas.microsoft.com/office/drawing/2014/main" id="{D779E555-BB4D-0C76-85D3-31B51BF26EE1}"/>
              </a:ext>
            </a:extLst>
          </p:cNvPr>
          <p:cNvSpPr txBox="1"/>
          <p:nvPr/>
        </p:nvSpPr>
        <p:spPr>
          <a:xfrm>
            <a:off x="1420445" y="5327411"/>
            <a:ext cx="1889156" cy="430887"/>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Somewhat optimistic </a:t>
            </a:r>
          </a:p>
          <a:p>
            <a:pPr algn="ctr"/>
            <a:r>
              <a:rPr lang="en-US" sz="1100" b="1">
                <a:solidFill>
                  <a:srgbClr val="002060"/>
                </a:solidFill>
                <a:latin typeface="Futura Std Medium" panose="020B0502020204020303"/>
              </a:rPr>
              <a:t>54%</a:t>
            </a:r>
            <a:endParaRPr lang="en-CA" sz="1100" b="1">
              <a:solidFill>
                <a:srgbClr val="002060"/>
              </a:solidFill>
              <a:latin typeface="Futura Std Medium" panose="020B0502020204020303"/>
            </a:endParaRPr>
          </a:p>
        </p:txBody>
      </p:sp>
      <p:sp>
        <p:nvSpPr>
          <p:cNvPr id="12" name="TextBox 11">
            <a:extLst>
              <a:ext uri="{FF2B5EF4-FFF2-40B4-BE49-F238E27FC236}">
                <a16:creationId xmlns:a16="http://schemas.microsoft.com/office/drawing/2014/main" id="{18EA2BA2-F72A-4147-D8EA-3ED11BA4AB55}"/>
              </a:ext>
            </a:extLst>
          </p:cNvPr>
          <p:cNvSpPr txBox="1"/>
          <p:nvPr/>
        </p:nvSpPr>
        <p:spPr>
          <a:xfrm>
            <a:off x="667070" y="2125652"/>
            <a:ext cx="1088120" cy="600164"/>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Very</a:t>
            </a:r>
          </a:p>
          <a:p>
            <a:pPr algn="ctr"/>
            <a:r>
              <a:rPr lang="en-US" sz="1100" b="1">
                <a:solidFill>
                  <a:srgbClr val="002060"/>
                </a:solidFill>
                <a:latin typeface="Futura Std Medium" panose="020B0502020204020303"/>
              </a:rPr>
              <a:t> pessimistic </a:t>
            </a:r>
          </a:p>
          <a:p>
            <a:pPr algn="ctr"/>
            <a:r>
              <a:rPr lang="en-US" sz="1100" b="1">
                <a:solidFill>
                  <a:srgbClr val="002060"/>
                </a:solidFill>
                <a:latin typeface="Futura Std Medium" panose="020B0502020204020303"/>
              </a:rPr>
              <a:t>4%</a:t>
            </a:r>
            <a:endParaRPr lang="en-CA" sz="1100" b="1">
              <a:solidFill>
                <a:srgbClr val="002060"/>
              </a:solidFill>
              <a:latin typeface="Futura Std Medium" panose="020B0502020204020303"/>
            </a:endParaRPr>
          </a:p>
        </p:txBody>
      </p:sp>
      <p:sp>
        <p:nvSpPr>
          <p:cNvPr id="13" name="TextBox 12">
            <a:extLst>
              <a:ext uri="{FF2B5EF4-FFF2-40B4-BE49-F238E27FC236}">
                <a16:creationId xmlns:a16="http://schemas.microsoft.com/office/drawing/2014/main" id="{33BFBE65-0481-39A0-9980-E2910F8B4610}"/>
              </a:ext>
            </a:extLst>
          </p:cNvPr>
          <p:cNvSpPr txBox="1"/>
          <p:nvPr/>
        </p:nvSpPr>
        <p:spPr>
          <a:xfrm>
            <a:off x="1623992" y="1967305"/>
            <a:ext cx="899823" cy="430887"/>
          </a:xfrm>
          <a:prstGeom prst="rect">
            <a:avLst/>
          </a:prstGeom>
          <a:noFill/>
          <a:ln>
            <a:noFill/>
          </a:ln>
        </p:spPr>
        <p:txBody>
          <a:bodyPr wrap="square" rtlCol="0">
            <a:spAutoFit/>
          </a:bodyPr>
          <a:lstStyle/>
          <a:p>
            <a:pPr algn="ctr"/>
            <a:r>
              <a:rPr lang="en-US" sz="1100" b="1">
                <a:solidFill>
                  <a:srgbClr val="002060"/>
                </a:solidFill>
                <a:latin typeface="Futura Std Medium" panose="020B0502020204020303"/>
              </a:rPr>
              <a:t>Unknown</a:t>
            </a:r>
          </a:p>
          <a:p>
            <a:pPr algn="ctr"/>
            <a:r>
              <a:rPr lang="en-US" sz="1100" b="1">
                <a:solidFill>
                  <a:srgbClr val="002060"/>
                </a:solidFill>
                <a:latin typeface="Futura Std Medium" panose="020B0502020204020303"/>
              </a:rPr>
              <a:t>9%</a:t>
            </a:r>
            <a:endParaRPr lang="en-CA" sz="1100" b="1">
              <a:solidFill>
                <a:srgbClr val="002060"/>
              </a:solidFill>
              <a:latin typeface="Futura Std Medium" panose="020B0502020204020303"/>
            </a:endParaRPr>
          </a:p>
        </p:txBody>
      </p:sp>
      <p:graphicFrame>
        <p:nvGraphicFramePr>
          <p:cNvPr id="16" name="Chart 15">
            <a:extLst>
              <a:ext uri="{FF2B5EF4-FFF2-40B4-BE49-F238E27FC236}">
                <a16:creationId xmlns:a16="http://schemas.microsoft.com/office/drawing/2014/main" id="{219F1956-5D75-36D8-1332-7A4669D616C7}"/>
              </a:ext>
            </a:extLst>
          </p:cNvPr>
          <p:cNvGraphicFramePr/>
          <p:nvPr>
            <p:extLst>
              <p:ext uri="{D42A27DB-BD31-4B8C-83A1-F6EECF244321}">
                <p14:modId xmlns:p14="http://schemas.microsoft.com/office/powerpoint/2010/main" val="1808791781"/>
              </p:ext>
            </p:extLst>
          </p:nvPr>
        </p:nvGraphicFramePr>
        <p:xfrm>
          <a:off x="5386567" y="2103436"/>
          <a:ext cx="6075760" cy="3530746"/>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a:extLst>
              <a:ext uri="{FF2B5EF4-FFF2-40B4-BE49-F238E27FC236}">
                <a16:creationId xmlns:a16="http://schemas.microsoft.com/office/drawing/2014/main" id="{DE77799A-7ACE-720F-CF6E-0B2A4B9EAADB}"/>
              </a:ext>
            </a:extLst>
          </p:cNvPr>
          <p:cNvSpPr txBox="1"/>
          <p:nvPr/>
        </p:nvSpPr>
        <p:spPr>
          <a:xfrm>
            <a:off x="10536423" y="523785"/>
            <a:ext cx="1655577" cy="1200329"/>
          </a:xfrm>
          <a:prstGeom prst="rect">
            <a:avLst/>
          </a:prstGeom>
          <a:noFill/>
        </p:spPr>
        <p:txBody>
          <a:bodyPr wrap="square" rtlCol="0">
            <a:spAutoFit/>
          </a:bodyPr>
          <a:lstStyle/>
          <a:p>
            <a:pPr algn="ctr"/>
            <a:r>
              <a:rPr lang="en-CA" b="1">
                <a:solidFill>
                  <a:srgbClr val="0F2D52"/>
                </a:solidFill>
                <a:latin typeface="Futura Std Book" panose="020B0502020204020303"/>
              </a:rPr>
              <a:t>Total optimism up 7% pts from Q4 2024</a:t>
            </a:r>
          </a:p>
        </p:txBody>
      </p:sp>
    </p:spTree>
    <p:extLst>
      <p:ext uri="{BB962C8B-B14F-4D97-AF65-F5344CB8AC3E}">
        <p14:creationId xmlns:p14="http://schemas.microsoft.com/office/powerpoint/2010/main" val="271501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7BA1205-146A-10F8-2C0A-53F1C8604994}"/>
              </a:ext>
            </a:extLst>
          </p:cNvPr>
          <p:cNvSpPr txBox="1"/>
          <p:nvPr/>
        </p:nvSpPr>
        <p:spPr>
          <a:xfrm>
            <a:off x="959667" y="648591"/>
            <a:ext cx="11695176" cy="584775"/>
          </a:xfrm>
          <a:prstGeom prst="rect">
            <a:avLst/>
          </a:prstGeom>
          <a:noFill/>
        </p:spPr>
        <p:txBody>
          <a:bodyPr wrap="square" rtlCol="0">
            <a:spAutoFit/>
          </a:bodyPr>
          <a:lstStyle/>
          <a:p>
            <a:r>
              <a:rPr lang="en-CA" sz="3200" b="1">
                <a:solidFill>
                  <a:srgbClr val="0F2D52"/>
                </a:solidFill>
                <a:latin typeface="Futura Std Book" panose="020B0502020204020303"/>
              </a:rPr>
              <a:t>Supply</a:t>
            </a:r>
            <a:r>
              <a:rPr lang="en-CA" sz="3200" b="1" baseline="0">
                <a:solidFill>
                  <a:srgbClr val="0F2D52"/>
                </a:solidFill>
                <a:latin typeface="Futura Std Book" panose="020B0502020204020303"/>
              </a:rPr>
              <a:t> </a:t>
            </a:r>
            <a:r>
              <a:rPr lang="en-CA" sz="3200" b="1">
                <a:solidFill>
                  <a:srgbClr val="0F2D52"/>
                </a:solidFill>
                <a:latin typeface="Futura Std Book" panose="020B0502020204020303"/>
              </a:rPr>
              <a:t>c</a:t>
            </a:r>
            <a:r>
              <a:rPr lang="en-CA" sz="3200" b="1" baseline="0">
                <a:solidFill>
                  <a:srgbClr val="0F2D52"/>
                </a:solidFill>
                <a:latin typeface="Futura Std Book" panose="020B0502020204020303"/>
              </a:rPr>
              <a:t>hain </a:t>
            </a:r>
            <a:r>
              <a:rPr lang="en-CA" sz="3200" b="1" baseline="0">
                <a:solidFill>
                  <a:srgbClr val="0076C0"/>
                </a:solidFill>
                <a:latin typeface="Futura Std Book" panose="020B0502020204020303"/>
              </a:rPr>
              <a:t>concerns spike</a:t>
            </a:r>
            <a:endParaRPr lang="en-CA"/>
          </a:p>
        </p:txBody>
      </p:sp>
      <p:graphicFrame>
        <p:nvGraphicFramePr>
          <p:cNvPr id="10" name="Chart 9">
            <a:extLst>
              <a:ext uri="{FF2B5EF4-FFF2-40B4-BE49-F238E27FC236}">
                <a16:creationId xmlns:a16="http://schemas.microsoft.com/office/drawing/2014/main" id="{DAF9086B-3606-5049-B950-A76FB1ECEED1}"/>
              </a:ext>
            </a:extLst>
          </p:cNvPr>
          <p:cNvGraphicFramePr/>
          <p:nvPr>
            <p:extLst>
              <p:ext uri="{D42A27DB-BD31-4B8C-83A1-F6EECF244321}">
                <p14:modId xmlns:p14="http://schemas.microsoft.com/office/powerpoint/2010/main" val="211842041"/>
              </p:ext>
            </p:extLst>
          </p:nvPr>
        </p:nvGraphicFramePr>
        <p:xfrm>
          <a:off x="959667" y="1169991"/>
          <a:ext cx="7795033" cy="4568485"/>
        </p:xfrm>
        <a:graphic>
          <a:graphicData uri="http://schemas.openxmlformats.org/drawingml/2006/chart">
            <c:chart xmlns:c="http://schemas.openxmlformats.org/drawingml/2006/chart" xmlns:r="http://schemas.openxmlformats.org/officeDocument/2006/relationships" r:id="rId2"/>
          </a:graphicData>
        </a:graphic>
      </p:graphicFrame>
      <p:pic>
        <p:nvPicPr>
          <p:cNvPr id="11" name="Picture 10" descr="Shape, circle">
            <a:extLst>
              <a:ext uri="{FF2B5EF4-FFF2-40B4-BE49-F238E27FC236}">
                <a16:creationId xmlns:a16="http://schemas.microsoft.com/office/drawing/2014/main" id="{FF299F1A-50DB-B5C7-0967-7203917443F6}"/>
              </a:ext>
            </a:extLst>
          </p:cNvPr>
          <p:cNvPicPr>
            <a:picLocks noChangeAspect="1"/>
          </p:cNvPicPr>
          <p:nvPr/>
        </p:nvPicPr>
        <p:blipFill rotWithShape="1">
          <a:blip r:embed="rId3">
            <a:extLst>
              <a:ext uri="{28A0092B-C50C-407E-A947-70E740481C1C}">
                <a14:useLocalDpi xmlns:a14="http://schemas.microsoft.com/office/drawing/2010/main" val="0"/>
              </a:ext>
            </a:extLst>
          </a:blip>
          <a:srcRect r="-1918"/>
          <a:stretch/>
        </p:blipFill>
        <p:spPr>
          <a:xfrm rot="16200000">
            <a:off x="9139554" y="1787040"/>
            <a:ext cx="2490861" cy="2462918"/>
          </a:xfrm>
          <a:prstGeom prst="rect">
            <a:avLst/>
          </a:prstGeom>
        </p:spPr>
      </p:pic>
      <p:sp>
        <p:nvSpPr>
          <p:cNvPr id="12" name="TextBox 11">
            <a:extLst>
              <a:ext uri="{FF2B5EF4-FFF2-40B4-BE49-F238E27FC236}">
                <a16:creationId xmlns:a16="http://schemas.microsoft.com/office/drawing/2014/main" id="{394B175C-DEDC-6C60-E599-F9032AC77B5D}"/>
              </a:ext>
            </a:extLst>
          </p:cNvPr>
          <p:cNvSpPr txBox="1"/>
          <p:nvPr/>
        </p:nvSpPr>
        <p:spPr>
          <a:xfrm>
            <a:off x="9214552" y="2395728"/>
            <a:ext cx="2340864" cy="1477328"/>
          </a:xfrm>
          <a:prstGeom prst="rect">
            <a:avLst/>
          </a:prstGeom>
          <a:noFill/>
        </p:spPr>
        <p:txBody>
          <a:bodyPr wrap="square" rtlCol="0">
            <a:spAutoFit/>
          </a:bodyPr>
          <a:lstStyle/>
          <a:p>
            <a:pPr algn="ctr"/>
            <a:r>
              <a:rPr lang="en-CA">
                <a:solidFill>
                  <a:srgbClr val="0F2D52"/>
                </a:solidFill>
                <a:latin typeface="Futura Std Book" panose="020B0502020204020303"/>
              </a:rPr>
              <a:t>168% increase in those who expect our supply chains to worsen Year over Year</a:t>
            </a:r>
          </a:p>
        </p:txBody>
      </p:sp>
    </p:spTree>
    <p:extLst>
      <p:ext uri="{BB962C8B-B14F-4D97-AF65-F5344CB8AC3E}">
        <p14:creationId xmlns:p14="http://schemas.microsoft.com/office/powerpoint/2010/main" val="4284716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169669" y="486849"/>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pic>
        <p:nvPicPr>
          <p:cNvPr id="3" name="Picture 2" descr="Shape, circle&#10;&#10;Description automatically generated">
            <a:extLst>
              <a:ext uri="{FF2B5EF4-FFF2-40B4-BE49-F238E27FC236}">
                <a16:creationId xmlns:a16="http://schemas.microsoft.com/office/drawing/2014/main" id="{D97CF7F2-5FDE-D5C0-81A7-A9CA258B9724}"/>
              </a:ext>
            </a:extLst>
          </p:cNvPr>
          <p:cNvPicPr>
            <a:picLocks noChangeAspect="1"/>
          </p:cNvPicPr>
          <p:nvPr/>
        </p:nvPicPr>
        <p:blipFill rotWithShape="1">
          <a:blip r:embed="rId3">
            <a:extLst>
              <a:ext uri="{28A0092B-C50C-407E-A947-70E740481C1C}">
                <a14:useLocalDpi xmlns:a14="http://schemas.microsoft.com/office/drawing/2010/main" val="0"/>
              </a:ext>
            </a:extLst>
          </a:blip>
          <a:srcRect r="21338"/>
          <a:stretch/>
        </p:blipFill>
        <p:spPr>
          <a:xfrm rot="16200000">
            <a:off x="9879455" y="-264675"/>
            <a:ext cx="2047873" cy="2577221"/>
          </a:xfrm>
          <a:prstGeom prst="rect">
            <a:avLst/>
          </a:prstGeom>
        </p:spPr>
      </p:pic>
      <p:sp>
        <p:nvSpPr>
          <p:cNvPr id="2" name="Title 1">
            <a:extLst>
              <a:ext uri="{FF2B5EF4-FFF2-40B4-BE49-F238E27FC236}">
                <a16:creationId xmlns:a16="http://schemas.microsoft.com/office/drawing/2014/main" id="{8F867B4E-17FB-2740-C504-400A23E43997}"/>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kumimoji="0" lang="en-US" sz="3200" b="1" i="0" u="none" strike="noStrike" kern="1200" cap="none" spc="0" normalizeH="0" baseline="0" noProof="0">
                <a:ln>
                  <a:noFill/>
                </a:ln>
                <a:solidFill>
                  <a:srgbClr val="002060"/>
                </a:solidFill>
                <a:effectLst/>
                <a:uLnTx/>
                <a:uFillTx/>
                <a:latin typeface="Futura Std Book" panose="020B0502020204020303" pitchFamily="34" charset="0"/>
                <a:ea typeface="+mn-ea"/>
                <a:cs typeface="+mn-cs"/>
              </a:rPr>
              <a:t>Supply chain </a:t>
            </a:r>
            <a:r>
              <a:rPr lang="en-US" sz="3200">
                <a:latin typeface="Futura Std Book" panose="020B0502020204020303" pitchFamily="34" charset="0"/>
                <a:ea typeface="+mn-ea"/>
                <a:cs typeface="+mn-cs"/>
              </a:rPr>
              <a:t>concerns spike</a:t>
            </a:r>
            <a:endParaRPr lang="en-CA" sz="3200"/>
          </a:p>
        </p:txBody>
      </p:sp>
      <p:graphicFrame>
        <p:nvGraphicFramePr>
          <p:cNvPr id="4" name="Chart 3">
            <a:extLst>
              <a:ext uri="{FF2B5EF4-FFF2-40B4-BE49-F238E27FC236}">
                <a16:creationId xmlns:a16="http://schemas.microsoft.com/office/drawing/2014/main" id="{9DB4FF30-2EE2-8A46-BEEB-B578EFDBF61F}"/>
              </a:ext>
            </a:extLst>
          </p:cNvPr>
          <p:cNvGraphicFramePr/>
          <p:nvPr>
            <p:extLst>
              <p:ext uri="{D42A27DB-BD31-4B8C-83A1-F6EECF244321}">
                <p14:modId xmlns:p14="http://schemas.microsoft.com/office/powerpoint/2010/main" val="1853210992"/>
              </p:ext>
            </p:extLst>
          </p:nvPr>
        </p:nvGraphicFramePr>
        <p:xfrm>
          <a:off x="392316" y="1553702"/>
          <a:ext cx="4903075" cy="41912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61572BBF-8ADA-F9EC-9B64-B576A3919FA8}"/>
              </a:ext>
            </a:extLst>
          </p:cNvPr>
          <p:cNvGraphicFramePr/>
          <p:nvPr>
            <p:extLst>
              <p:ext uri="{D42A27DB-BD31-4B8C-83A1-F6EECF244321}">
                <p14:modId xmlns:p14="http://schemas.microsoft.com/office/powerpoint/2010/main" val="37149251"/>
              </p:ext>
            </p:extLst>
          </p:nvPr>
        </p:nvGraphicFramePr>
        <p:xfrm>
          <a:off x="6096000" y="1610494"/>
          <a:ext cx="4903075" cy="419122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7E5A9A25-35BB-057A-6B8F-9A41091F71E3}"/>
              </a:ext>
            </a:extLst>
          </p:cNvPr>
          <p:cNvSpPr txBox="1"/>
          <p:nvPr/>
        </p:nvSpPr>
        <p:spPr>
          <a:xfrm>
            <a:off x="9973901" y="18742"/>
            <a:ext cx="1858979" cy="1754326"/>
          </a:xfrm>
          <a:prstGeom prst="rect">
            <a:avLst/>
          </a:prstGeom>
          <a:noFill/>
        </p:spPr>
        <p:txBody>
          <a:bodyPr wrap="square" rtlCol="0">
            <a:spAutoFit/>
          </a:bodyPr>
          <a:lstStyle/>
          <a:p>
            <a:pPr algn="ctr"/>
            <a:r>
              <a:rPr lang="en-CA" b="1">
                <a:solidFill>
                  <a:srgbClr val="002060"/>
                </a:solidFill>
                <a:latin typeface="Futura Std Book" panose="020B0502020204020303"/>
              </a:rPr>
              <a:t>87% decrease in those who expect supply chain challenges to improve</a:t>
            </a:r>
          </a:p>
        </p:txBody>
      </p:sp>
    </p:spTree>
    <p:extLst>
      <p:ext uri="{BB962C8B-B14F-4D97-AF65-F5344CB8AC3E}">
        <p14:creationId xmlns:p14="http://schemas.microsoft.com/office/powerpoint/2010/main" val="1788771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16922B9A-CABD-5C8F-D2CC-F71C5C06159E}"/>
              </a:ext>
            </a:extLst>
          </p:cNvPr>
          <p:cNvPicPr>
            <a:picLocks noChangeAspect="1"/>
          </p:cNvPicPr>
          <p:nvPr/>
        </p:nvPicPr>
        <p:blipFill rotWithShape="1">
          <a:blip r:embed="rId3">
            <a:extLst>
              <a:ext uri="{28A0092B-C50C-407E-A947-70E740481C1C}">
                <a14:useLocalDpi xmlns:a14="http://schemas.microsoft.com/office/drawing/2010/main" val="0"/>
              </a:ext>
            </a:extLst>
          </a:blip>
          <a:srcRect r="-1918"/>
          <a:stretch/>
        </p:blipFill>
        <p:spPr>
          <a:xfrm rot="16200000">
            <a:off x="9367483" y="444657"/>
            <a:ext cx="2840450" cy="2808585"/>
          </a:xfrm>
          <a:prstGeom prst="rect">
            <a:avLst/>
          </a:prstGeom>
        </p:spPr>
      </p:pic>
      <p:sp>
        <p:nvSpPr>
          <p:cNvPr id="12" name="TextBox 11">
            <a:extLst>
              <a:ext uri="{FF2B5EF4-FFF2-40B4-BE49-F238E27FC236}">
                <a16:creationId xmlns:a16="http://schemas.microsoft.com/office/drawing/2014/main" id="{66464803-D245-EF50-B835-682F88F62ABA}"/>
              </a:ext>
            </a:extLst>
          </p:cNvPr>
          <p:cNvSpPr txBox="1"/>
          <p:nvPr/>
        </p:nvSpPr>
        <p:spPr>
          <a:xfrm>
            <a:off x="339002" y="613114"/>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graphicFrame>
        <p:nvGraphicFramePr>
          <p:cNvPr id="10" name="Chart 9">
            <a:extLst>
              <a:ext uri="{FF2B5EF4-FFF2-40B4-BE49-F238E27FC236}">
                <a16:creationId xmlns:a16="http://schemas.microsoft.com/office/drawing/2014/main" id="{FACCADB3-F6CD-0B4F-B321-258E48557D61}"/>
              </a:ext>
            </a:extLst>
          </p:cNvPr>
          <p:cNvGraphicFramePr/>
          <p:nvPr>
            <p:extLst>
              <p:ext uri="{D42A27DB-BD31-4B8C-83A1-F6EECF244321}">
                <p14:modId xmlns:p14="http://schemas.microsoft.com/office/powerpoint/2010/main" val="2026836743"/>
              </p:ext>
            </p:extLst>
          </p:nvPr>
        </p:nvGraphicFramePr>
        <p:xfrm>
          <a:off x="950797" y="1523355"/>
          <a:ext cx="7940084" cy="40011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14FB5D21-78CA-3E59-8ED0-06D014349003}"/>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Labour</a:t>
            </a:r>
            <a:r>
              <a:rPr lang="en-US" sz="3200">
                <a:solidFill>
                  <a:schemeClr val="accent2"/>
                </a:solidFill>
                <a:latin typeface="Futura Std Book" panose="020B0502020204020303" pitchFamily="34" charset="0"/>
                <a:ea typeface="+mn-ea"/>
                <a:cs typeface="+mn-cs"/>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r>
              <a:rPr kumimoji="0" lang="en-US" sz="3200" b="1" i="0" u="none" strike="noStrike" kern="1200" cap="none" spc="0" normalizeH="0" baseline="0" noProof="0">
                <a:ln>
                  <a:noFill/>
                </a:ln>
                <a:solidFill>
                  <a:schemeClr val="accent1"/>
                </a:solidFill>
                <a:effectLst/>
                <a:uLnTx/>
                <a:uFillTx/>
                <a:latin typeface="Futura Std Book" panose="020B0502020204020303" pitchFamily="34" charset="0"/>
                <a:ea typeface="+mn-ea"/>
                <a:cs typeface="+mn-cs"/>
              </a:rPr>
              <a:t> concerns </a:t>
            </a:r>
            <a:r>
              <a:rPr lang="en-US" sz="3200">
                <a:latin typeface="Futura Std Book" panose="020B0502020204020303" pitchFamily="34" charset="0"/>
                <a:ea typeface="+mn-ea"/>
                <a:cs typeface="+mn-cs"/>
              </a:rPr>
              <a:t>modulate</a:t>
            </a:r>
            <a:endParaRPr lang="en-CA" sz="3200"/>
          </a:p>
        </p:txBody>
      </p:sp>
      <p:sp>
        <p:nvSpPr>
          <p:cNvPr id="4" name="TextBox 3">
            <a:extLst>
              <a:ext uri="{FF2B5EF4-FFF2-40B4-BE49-F238E27FC236}">
                <a16:creationId xmlns:a16="http://schemas.microsoft.com/office/drawing/2014/main" id="{5A9D4118-B7E3-6DE1-B58E-4EBDDD42FDA2}"/>
              </a:ext>
            </a:extLst>
          </p:cNvPr>
          <p:cNvSpPr txBox="1"/>
          <p:nvPr/>
        </p:nvSpPr>
        <p:spPr>
          <a:xfrm>
            <a:off x="9646973" y="1209874"/>
            <a:ext cx="2414257" cy="1477328"/>
          </a:xfrm>
          <a:prstGeom prst="rect">
            <a:avLst/>
          </a:prstGeom>
          <a:noFill/>
        </p:spPr>
        <p:txBody>
          <a:bodyPr wrap="square" rtlCol="0">
            <a:spAutoFit/>
          </a:bodyPr>
          <a:lstStyle/>
          <a:p>
            <a:pPr algn="ctr"/>
            <a:r>
              <a:rPr lang="en-CA" b="1">
                <a:solidFill>
                  <a:srgbClr val="002060"/>
                </a:solidFill>
                <a:latin typeface="Futura Std Book" panose="020B0502020204020303"/>
              </a:rPr>
              <a:t>34% of retail trade businesses indicated retaining skilled employees as a concern. </a:t>
            </a:r>
          </a:p>
        </p:txBody>
      </p:sp>
    </p:spTree>
    <p:extLst>
      <p:ext uri="{BB962C8B-B14F-4D97-AF65-F5344CB8AC3E}">
        <p14:creationId xmlns:p14="http://schemas.microsoft.com/office/powerpoint/2010/main" val="109759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339002" y="613114"/>
            <a:ext cx="8213519" cy="74463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graphicFrame>
        <p:nvGraphicFramePr>
          <p:cNvPr id="10" name="Chart 9">
            <a:extLst>
              <a:ext uri="{FF2B5EF4-FFF2-40B4-BE49-F238E27FC236}">
                <a16:creationId xmlns:a16="http://schemas.microsoft.com/office/drawing/2014/main" id="{FACCADB3-F6CD-0B4F-B321-258E48557D61}"/>
              </a:ext>
            </a:extLst>
          </p:cNvPr>
          <p:cNvGraphicFramePr/>
          <p:nvPr>
            <p:extLst>
              <p:ext uri="{D42A27DB-BD31-4B8C-83A1-F6EECF244321}">
                <p14:modId xmlns:p14="http://schemas.microsoft.com/office/powerpoint/2010/main" val="3390106969"/>
              </p:ext>
            </p:extLst>
          </p:nvPr>
        </p:nvGraphicFramePr>
        <p:xfrm>
          <a:off x="838200" y="1557059"/>
          <a:ext cx="7729465" cy="4143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8D05A22-6120-EC9E-1433-79F41B3B81D8}"/>
              </a:ext>
            </a:extLst>
          </p:cNvPr>
          <p:cNvSpPr txBox="1"/>
          <p:nvPr/>
        </p:nvSpPr>
        <p:spPr>
          <a:xfrm>
            <a:off x="6264998" y="1357746"/>
            <a:ext cx="2055137" cy="398626"/>
          </a:xfrm>
          <a:prstGeom prst="rect">
            <a:avLst/>
          </a:prstGeom>
          <a:noFill/>
        </p:spPr>
        <p:txBody>
          <a:bodyPr wrap="square" rtlCol="0">
            <a:spAutoFit/>
          </a:bodyPr>
          <a:lstStyle/>
          <a:p>
            <a:endParaRPr lang="en-CA"/>
          </a:p>
        </p:txBody>
      </p:sp>
      <p:pic>
        <p:nvPicPr>
          <p:cNvPr id="2" name="Picture 1" descr="Shape, circle&#10;&#10;Description automatically generated">
            <a:extLst>
              <a:ext uri="{FF2B5EF4-FFF2-40B4-BE49-F238E27FC236}">
                <a16:creationId xmlns:a16="http://schemas.microsoft.com/office/drawing/2014/main" id="{9A29CA2A-A21B-CC1A-2BEB-DD1A0943672B}"/>
              </a:ext>
            </a:extLst>
          </p:cNvPr>
          <p:cNvPicPr>
            <a:picLocks noChangeAspect="1"/>
          </p:cNvPicPr>
          <p:nvPr/>
        </p:nvPicPr>
        <p:blipFill rotWithShape="1">
          <a:blip r:embed="rId4">
            <a:extLst>
              <a:ext uri="{28A0092B-C50C-407E-A947-70E740481C1C}">
                <a14:useLocalDpi xmlns:a14="http://schemas.microsoft.com/office/drawing/2010/main" val="0"/>
              </a:ext>
            </a:extLst>
          </a:blip>
          <a:srcRect r="-1918"/>
          <a:stretch/>
        </p:blipFill>
        <p:spPr>
          <a:xfrm rot="16200000">
            <a:off x="9162284" y="1035616"/>
            <a:ext cx="2490861" cy="2462918"/>
          </a:xfrm>
          <a:prstGeom prst="rect">
            <a:avLst/>
          </a:prstGeom>
        </p:spPr>
      </p:pic>
      <p:sp>
        <p:nvSpPr>
          <p:cNvPr id="7" name="Title 6">
            <a:extLst>
              <a:ext uri="{FF2B5EF4-FFF2-40B4-BE49-F238E27FC236}">
                <a16:creationId xmlns:a16="http://schemas.microsoft.com/office/drawing/2014/main" id="{36B23489-7A18-0E24-F2F1-40333FF3B258}"/>
              </a:ext>
            </a:extLst>
          </p:cNvPr>
          <p:cNvSpPr>
            <a:spLocks noGrp="1"/>
          </p:cNvSpPr>
          <p:nvPr>
            <p:ph type="title"/>
          </p:nvPr>
        </p:nvSpPr>
        <p:spPr/>
        <p:txBody>
          <a:bodyPr>
            <a:normAutofit/>
          </a:bodyPr>
          <a:lstStyle/>
          <a:p>
            <a:pPr marL="0" marR="0" lvl="0" indent="0" defTabSz="914400" rtl="0" eaLnBrk="1" fontAlgn="auto" latinLnBrk="0" hangingPunct="1">
              <a:lnSpc>
                <a:spcPct val="120000"/>
              </a:lnSpc>
              <a:spcBef>
                <a:spcPts val="0"/>
              </a:spcBef>
              <a:spcAft>
                <a:spcPts val="600"/>
              </a:spcAft>
              <a:tabLst/>
              <a:defRPr/>
            </a:pPr>
            <a:r>
              <a:rPr lang="en-US" sz="3200" b="1">
                <a:solidFill>
                  <a:srgbClr val="ED0C6E"/>
                </a:solidFill>
                <a:latin typeface="Futura Std Book" panose="020B0502020204020303" pitchFamily="34" charset="0"/>
              </a:rPr>
              <a:t>Cost</a:t>
            </a:r>
            <a:r>
              <a:rPr lang="en-US" sz="3200">
                <a:solidFill>
                  <a:schemeClr val="accent2"/>
                </a:solidFill>
                <a:latin typeface="Futura Std Book" panose="020B0502020204020303" pitchFamily="34" charset="0"/>
                <a:ea typeface="+mn-ea"/>
                <a:cs typeface="+mn-cs"/>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r>
              <a:rPr kumimoji="0" lang="en-US" sz="3200" b="1" i="0" u="none" strike="noStrike" kern="1200" cap="none" spc="0" normalizeH="0" baseline="0" noProof="0">
                <a:ln>
                  <a:noFill/>
                </a:ln>
                <a:solidFill>
                  <a:srgbClr val="0076C0"/>
                </a:solidFill>
                <a:effectLst/>
                <a:uLnTx/>
                <a:uFillTx/>
                <a:latin typeface="Futura Std Book" panose="020B0502020204020303" pitchFamily="34" charset="0"/>
                <a:ea typeface="+mn-ea"/>
                <a:cs typeface="+mn-cs"/>
              </a:rPr>
              <a:t> </a:t>
            </a:r>
            <a:r>
              <a:rPr lang="en-US" sz="3200" b="1">
                <a:solidFill>
                  <a:srgbClr val="0076C0"/>
                </a:solidFill>
                <a:latin typeface="Futura Std Book" panose="020B0502020204020303" pitchFamily="34" charset="0"/>
              </a:rPr>
              <a:t>obstacles</a:t>
            </a:r>
            <a:r>
              <a:rPr lang="en-US" sz="3200">
                <a:solidFill>
                  <a:srgbClr val="0076C0"/>
                </a:solidFill>
                <a:latin typeface="Futura Std Book" panose="020B0502020204020303" pitchFamily="34" charset="0"/>
                <a:ea typeface="+mn-ea"/>
                <a:cs typeface="+mn-cs"/>
              </a:rPr>
              <a:t> decline</a:t>
            </a:r>
            <a:endParaRPr lang="en-CA" sz="3200"/>
          </a:p>
        </p:txBody>
      </p:sp>
      <p:sp>
        <p:nvSpPr>
          <p:cNvPr id="8" name="TextBox 7">
            <a:extLst>
              <a:ext uri="{FF2B5EF4-FFF2-40B4-BE49-F238E27FC236}">
                <a16:creationId xmlns:a16="http://schemas.microsoft.com/office/drawing/2014/main" id="{5A448CB5-0F3C-C431-F6B5-47355DDA7634}"/>
              </a:ext>
            </a:extLst>
          </p:cNvPr>
          <p:cNvSpPr txBox="1"/>
          <p:nvPr/>
        </p:nvSpPr>
        <p:spPr>
          <a:xfrm>
            <a:off x="9584037" y="1355938"/>
            <a:ext cx="1687527" cy="1754326"/>
          </a:xfrm>
          <a:prstGeom prst="rect">
            <a:avLst/>
          </a:prstGeom>
          <a:noFill/>
        </p:spPr>
        <p:txBody>
          <a:bodyPr wrap="square" rtlCol="0">
            <a:spAutoFit/>
          </a:bodyPr>
          <a:lstStyle/>
          <a:p>
            <a:pPr algn="ctr"/>
            <a:r>
              <a:rPr lang="en-CA" b="1">
                <a:solidFill>
                  <a:srgbClr val="002060"/>
                </a:solidFill>
                <a:latin typeface="Futura Std Book" panose="020B0502020204020303"/>
              </a:rPr>
              <a:t>42% decrease in businesses concerned with rising cost of inputs</a:t>
            </a:r>
          </a:p>
        </p:txBody>
      </p:sp>
    </p:spTree>
    <p:extLst>
      <p:ext uri="{BB962C8B-B14F-4D97-AF65-F5344CB8AC3E}">
        <p14:creationId xmlns:p14="http://schemas.microsoft.com/office/powerpoint/2010/main" val="2265316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hape, circle&#10;&#10;Description automatically generated">
            <a:extLst>
              <a:ext uri="{FF2B5EF4-FFF2-40B4-BE49-F238E27FC236}">
                <a16:creationId xmlns:a16="http://schemas.microsoft.com/office/drawing/2014/main" id="{D97CF7F2-5FDE-D5C0-81A7-A9CA258B9724}"/>
              </a:ext>
            </a:extLst>
          </p:cNvPr>
          <p:cNvPicPr>
            <a:picLocks noChangeAspect="1"/>
          </p:cNvPicPr>
          <p:nvPr/>
        </p:nvPicPr>
        <p:blipFill rotWithShape="1">
          <a:blip r:embed="rId3">
            <a:extLst>
              <a:ext uri="{28A0092B-C50C-407E-A947-70E740481C1C}">
                <a14:useLocalDpi xmlns:a14="http://schemas.microsoft.com/office/drawing/2010/main" val="0"/>
              </a:ext>
            </a:extLst>
          </a:blip>
          <a:srcRect r="21338"/>
          <a:stretch/>
        </p:blipFill>
        <p:spPr>
          <a:xfrm rot="16200000">
            <a:off x="9984109" y="-260687"/>
            <a:ext cx="1947203" cy="2468578"/>
          </a:xfrm>
          <a:prstGeom prst="rect">
            <a:avLst/>
          </a:prstGeom>
        </p:spPr>
      </p:pic>
      <p:graphicFrame>
        <p:nvGraphicFramePr>
          <p:cNvPr id="8" name="Chart 7">
            <a:extLst>
              <a:ext uri="{FF2B5EF4-FFF2-40B4-BE49-F238E27FC236}">
                <a16:creationId xmlns:a16="http://schemas.microsoft.com/office/drawing/2014/main" id="{97DE1DD9-5189-01AE-91CA-578A070DD57D}"/>
              </a:ext>
            </a:extLst>
          </p:cNvPr>
          <p:cNvGraphicFramePr/>
          <p:nvPr>
            <p:extLst>
              <p:ext uri="{D42A27DB-BD31-4B8C-83A1-F6EECF244321}">
                <p14:modId xmlns:p14="http://schemas.microsoft.com/office/powerpoint/2010/main" val="434396967"/>
              </p:ext>
            </p:extLst>
          </p:nvPr>
        </p:nvGraphicFramePr>
        <p:xfrm>
          <a:off x="636826" y="1752600"/>
          <a:ext cx="4902358" cy="40868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B81E86F9-67B5-20B6-37A3-573EBF85E077}"/>
              </a:ext>
            </a:extLst>
          </p:cNvPr>
          <p:cNvGraphicFramePr/>
          <p:nvPr>
            <p:extLst>
              <p:ext uri="{D42A27DB-BD31-4B8C-83A1-F6EECF244321}">
                <p14:modId xmlns:p14="http://schemas.microsoft.com/office/powerpoint/2010/main" val="2404753263"/>
              </p:ext>
            </p:extLst>
          </p:nvPr>
        </p:nvGraphicFramePr>
        <p:xfrm>
          <a:off x="6096000" y="1770476"/>
          <a:ext cx="4902359" cy="4195758"/>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430B952A-C28A-6118-45A2-867917257D1F}"/>
              </a:ext>
            </a:extLst>
          </p:cNvPr>
          <p:cNvSpPr>
            <a:spLocks noGrp="1"/>
          </p:cNvSpPr>
          <p:nvPr>
            <p:ph type="title"/>
          </p:nvPr>
        </p:nvSpPr>
        <p:spPr/>
        <p:txBody>
          <a:bodyPr>
            <a:normAutofit/>
          </a:bodyPr>
          <a:lstStyle/>
          <a:p>
            <a:r>
              <a:rPr lang="en-US" sz="3200" b="1">
                <a:solidFill>
                  <a:srgbClr val="0076C0"/>
                </a:solidFill>
                <a:latin typeface="Futura Std Book" panose="020B0502020204020303"/>
              </a:rPr>
              <a:t>Most </a:t>
            </a:r>
            <a:r>
              <a:rPr lang="en-US" sz="3200" b="1">
                <a:solidFill>
                  <a:schemeClr val="accent2"/>
                </a:solidFill>
                <a:latin typeface="Futura Std Book" panose="020B0502020204020303"/>
              </a:rPr>
              <a:t>optimistic</a:t>
            </a:r>
            <a:r>
              <a:rPr lang="en-US" sz="3200" b="1">
                <a:solidFill>
                  <a:srgbClr val="0076C0"/>
                </a:solidFill>
                <a:latin typeface="Futura Std Book" panose="020B0502020204020303"/>
              </a:rPr>
              <a:t> vs. most </a:t>
            </a:r>
            <a:r>
              <a:rPr lang="en-US" sz="3200" b="1">
                <a:solidFill>
                  <a:schemeClr val="accent3"/>
                </a:solidFill>
                <a:latin typeface="Futura Std Book" panose="020B0502020204020303"/>
              </a:rPr>
              <a:t>pessimistic</a:t>
            </a:r>
            <a:endParaRPr lang="en-CA" sz="3200"/>
          </a:p>
        </p:txBody>
      </p:sp>
      <p:sp>
        <p:nvSpPr>
          <p:cNvPr id="4" name="TextBox 3">
            <a:extLst>
              <a:ext uri="{FF2B5EF4-FFF2-40B4-BE49-F238E27FC236}">
                <a16:creationId xmlns:a16="http://schemas.microsoft.com/office/drawing/2014/main" id="{B7EFE160-6D7A-5329-6DE6-548436EE8DF7}"/>
              </a:ext>
            </a:extLst>
          </p:cNvPr>
          <p:cNvSpPr txBox="1"/>
          <p:nvPr/>
        </p:nvSpPr>
        <p:spPr>
          <a:xfrm>
            <a:off x="9995026" y="16150"/>
            <a:ext cx="1928388" cy="1754326"/>
          </a:xfrm>
          <a:prstGeom prst="rect">
            <a:avLst/>
          </a:prstGeom>
          <a:noFill/>
        </p:spPr>
        <p:txBody>
          <a:bodyPr wrap="square" rtlCol="0">
            <a:spAutoFit/>
          </a:bodyPr>
          <a:lstStyle/>
          <a:p>
            <a:pPr algn="ctr"/>
            <a:r>
              <a:rPr lang="en-CA" b="1">
                <a:solidFill>
                  <a:srgbClr val="002060"/>
                </a:solidFill>
                <a:latin typeface="Futura Std Book" panose="020B0502020204020303"/>
              </a:rPr>
              <a:t>92% of business with 20 to 99 employees are optimistic about the next 12 months</a:t>
            </a:r>
          </a:p>
        </p:txBody>
      </p:sp>
    </p:spTree>
    <p:extLst>
      <p:ext uri="{BB962C8B-B14F-4D97-AF65-F5344CB8AC3E}">
        <p14:creationId xmlns:p14="http://schemas.microsoft.com/office/powerpoint/2010/main" val="984278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464803-D245-EF50-B835-682F88F62ABA}"/>
              </a:ext>
            </a:extLst>
          </p:cNvPr>
          <p:cNvSpPr txBox="1"/>
          <p:nvPr/>
        </p:nvSpPr>
        <p:spPr>
          <a:xfrm>
            <a:off x="339002" y="579983"/>
            <a:ext cx="11929198" cy="1024315"/>
          </a:xfrm>
          <a:prstGeom prst="rect">
            <a:avLst/>
          </a:prstGeom>
        </p:spPr>
        <p:txBody>
          <a:bodyPr vert="horz" lIns="91440" tIns="45720" rIns="91440" bIns="45720" rtlCol="0" anchor="t">
            <a:no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3200" b="0" i="0" u="none" strike="noStrike" kern="1200" cap="none" spc="0" normalizeH="0" baseline="0" noProof="0">
              <a:ln>
                <a:noFill/>
              </a:ln>
              <a:solidFill>
                <a:prstClr val="white"/>
              </a:solidFill>
              <a:effectLst/>
              <a:uLnTx/>
              <a:uFillTx/>
              <a:latin typeface="Futura Std Book" panose="020B0502020204020303" pitchFamily="34" charset="0"/>
              <a:ea typeface="+mn-ea"/>
              <a:cs typeface="+mn-cs"/>
            </a:endParaRPr>
          </a:p>
        </p:txBody>
      </p:sp>
      <p:pic>
        <p:nvPicPr>
          <p:cNvPr id="3" name="Picture 2" descr="Shape, circle&#10;&#10;Description automatically generated">
            <a:extLst>
              <a:ext uri="{FF2B5EF4-FFF2-40B4-BE49-F238E27FC236}">
                <a16:creationId xmlns:a16="http://schemas.microsoft.com/office/drawing/2014/main" id="{D97CF7F2-5FDE-D5C0-81A7-A9CA258B9724}"/>
              </a:ext>
            </a:extLst>
          </p:cNvPr>
          <p:cNvPicPr>
            <a:picLocks noChangeAspect="1"/>
          </p:cNvPicPr>
          <p:nvPr/>
        </p:nvPicPr>
        <p:blipFill rotWithShape="1">
          <a:blip r:embed="rId3">
            <a:extLst>
              <a:ext uri="{28A0092B-C50C-407E-A947-70E740481C1C}">
                <a14:useLocalDpi xmlns:a14="http://schemas.microsoft.com/office/drawing/2010/main" val="0"/>
              </a:ext>
            </a:extLst>
          </a:blip>
          <a:srcRect r="-259"/>
          <a:stretch/>
        </p:blipFill>
        <p:spPr>
          <a:xfrm rot="16200000">
            <a:off x="9089353" y="2027855"/>
            <a:ext cx="2433600" cy="2565787"/>
          </a:xfrm>
          <a:prstGeom prst="rect">
            <a:avLst/>
          </a:prstGeom>
        </p:spPr>
      </p:pic>
      <p:graphicFrame>
        <p:nvGraphicFramePr>
          <p:cNvPr id="6" name="Chart 5">
            <a:extLst>
              <a:ext uri="{FF2B5EF4-FFF2-40B4-BE49-F238E27FC236}">
                <a16:creationId xmlns:a16="http://schemas.microsoft.com/office/drawing/2014/main" id="{B0D2285A-24DA-F99D-5CAB-DE6BBC33266D}"/>
              </a:ext>
            </a:extLst>
          </p:cNvPr>
          <p:cNvGraphicFramePr/>
          <p:nvPr>
            <p:extLst>
              <p:ext uri="{D42A27DB-BD31-4B8C-83A1-F6EECF244321}">
                <p14:modId xmlns:p14="http://schemas.microsoft.com/office/powerpoint/2010/main" val="2849935365"/>
              </p:ext>
            </p:extLst>
          </p:nvPr>
        </p:nvGraphicFramePr>
        <p:xfrm>
          <a:off x="695654" y="1604298"/>
          <a:ext cx="8128000" cy="40259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37BC6715-3ADC-0AAF-41BB-F312E4E36272}"/>
              </a:ext>
            </a:extLst>
          </p:cNvPr>
          <p:cNvSpPr>
            <a:spLocks noGrp="1"/>
          </p:cNvSpPr>
          <p:nvPr>
            <p:ph type="title"/>
          </p:nvPr>
        </p:nvSpPr>
        <p:spPr>
          <a:xfrm>
            <a:off x="838200" y="447505"/>
            <a:ext cx="11430000" cy="1325563"/>
          </a:xfrm>
        </p:spPr>
        <p:txBody>
          <a:bodyPr>
            <a:noAutofit/>
          </a:bodyPr>
          <a:lstStyle/>
          <a:p>
            <a:pPr marL="0" marR="0" lvl="0" indent="0" defTabSz="914400" rtl="0" eaLnBrk="1" fontAlgn="auto" latinLnBrk="0" hangingPunct="1">
              <a:lnSpc>
                <a:spcPct val="120000"/>
              </a:lnSpc>
              <a:spcBef>
                <a:spcPts val="0"/>
              </a:spcBef>
              <a:spcAft>
                <a:spcPts val="600"/>
              </a:spcAft>
              <a:tabLst/>
              <a:defRPr/>
            </a:pPr>
            <a:r>
              <a:rPr lang="en-US" sz="3200" b="1">
                <a:latin typeface="Futura Std Book" panose="020B0502020204020303" pitchFamily="34" charset="0"/>
              </a:rPr>
              <a:t>T</a:t>
            </a:r>
            <a:r>
              <a:rPr kumimoji="0" lang="en-US" sz="3200" b="1" i="0" u="none" strike="noStrike" kern="1200" cap="none" spc="0" normalizeH="0" baseline="0" noProof="0">
                <a:ln>
                  <a:noFill/>
                </a:ln>
                <a:effectLst/>
                <a:uLnTx/>
                <a:uFillTx/>
                <a:latin typeface="Futura Std Book" panose="020B0502020204020303" pitchFamily="34" charset="0"/>
                <a:ea typeface="+mn-ea"/>
                <a:cs typeface="+mn-cs"/>
              </a:rPr>
              <a:t>op five obstacles are </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cost</a:t>
            </a:r>
            <a:r>
              <a:rPr lang="en-US" sz="3200" b="1">
                <a:solidFill>
                  <a:schemeClr val="accent2"/>
                </a:solidFill>
                <a:latin typeface="Futura Std Book" panose="020B0502020204020303" pitchFamily="34" charset="0"/>
              </a:rPr>
              <a:t>-</a:t>
            </a:r>
            <a:r>
              <a:rPr kumimoji="0" lang="en-US" sz="3200" b="1" i="0" u="none" strike="noStrike" kern="1200" cap="none" spc="0" normalizeH="0" baseline="0" noProof="0">
                <a:ln>
                  <a:noFill/>
                </a:ln>
                <a:solidFill>
                  <a:schemeClr val="accent2"/>
                </a:solidFill>
                <a:effectLst/>
                <a:uLnTx/>
                <a:uFillTx/>
                <a:latin typeface="Futura Std Book" panose="020B0502020204020303" pitchFamily="34" charset="0"/>
                <a:ea typeface="+mn-ea"/>
                <a:cs typeface="+mn-cs"/>
              </a:rPr>
              <a:t>related</a:t>
            </a:r>
            <a:endParaRPr lang="en-CA" sz="3200"/>
          </a:p>
        </p:txBody>
      </p:sp>
      <p:sp>
        <p:nvSpPr>
          <p:cNvPr id="4" name="TextBox 3">
            <a:extLst>
              <a:ext uri="{FF2B5EF4-FFF2-40B4-BE49-F238E27FC236}">
                <a16:creationId xmlns:a16="http://schemas.microsoft.com/office/drawing/2014/main" id="{51BB67A5-2F79-F26A-225E-C947538A1E04}"/>
              </a:ext>
            </a:extLst>
          </p:cNvPr>
          <p:cNvSpPr txBox="1"/>
          <p:nvPr/>
        </p:nvSpPr>
        <p:spPr>
          <a:xfrm>
            <a:off x="9319325" y="2295085"/>
            <a:ext cx="1973655" cy="2031325"/>
          </a:xfrm>
          <a:prstGeom prst="rect">
            <a:avLst/>
          </a:prstGeom>
          <a:noFill/>
        </p:spPr>
        <p:txBody>
          <a:bodyPr wrap="square" rtlCol="0">
            <a:spAutoFit/>
          </a:bodyPr>
          <a:lstStyle/>
          <a:p>
            <a:pPr algn="ctr"/>
            <a:r>
              <a:rPr lang="en-CA" b="1">
                <a:solidFill>
                  <a:srgbClr val="002060"/>
                </a:solidFill>
                <a:latin typeface="Futura Std Book" panose="020B0502020204020303"/>
              </a:rPr>
              <a:t>98% of agriculture businesses will be impact by cost obstacles in the next three months</a:t>
            </a:r>
          </a:p>
        </p:txBody>
      </p:sp>
    </p:spTree>
    <p:extLst>
      <p:ext uri="{BB962C8B-B14F-4D97-AF65-F5344CB8AC3E}">
        <p14:creationId xmlns:p14="http://schemas.microsoft.com/office/powerpoint/2010/main" val="110190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975B-CBD6-AB3A-B7C1-C76B45FC6752}"/>
              </a:ext>
            </a:extLst>
          </p:cNvPr>
          <p:cNvSpPr>
            <a:spLocks noGrp="1"/>
          </p:cNvSpPr>
          <p:nvPr>
            <p:ph type="title"/>
          </p:nvPr>
        </p:nvSpPr>
        <p:spPr/>
        <p:txBody>
          <a:bodyPr>
            <a:normAutofit/>
          </a:bodyPr>
          <a:lstStyle/>
          <a:p>
            <a:r>
              <a:rPr lang="af-ZA" sz="3200">
                <a:latin typeface="Futura Std Book" panose="020B0502020204020303" pitchFamily="34" charset="0"/>
              </a:rPr>
              <a:t>Cashflow and debt</a:t>
            </a:r>
            <a:endParaRPr lang="en-CA" sz="3200">
              <a:latin typeface="Futura Std Book" panose="020B0502020204020303" pitchFamily="34" charset="0"/>
            </a:endParaRPr>
          </a:p>
        </p:txBody>
      </p:sp>
      <p:sp>
        <p:nvSpPr>
          <p:cNvPr id="7" name="TextBox 6">
            <a:extLst>
              <a:ext uri="{FF2B5EF4-FFF2-40B4-BE49-F238E27FC236}">
                <a16:creationId xmlns:a16="http://schemas.microsoft.com/office/drawing/2014/main" id="{F3A92236-5230-42A8-60FF-83CBF59F1C43}"/>
              </a:ext>
            </a:extLst>
          </p:cNvPr>
          <p:cNvSpPr txBox="1"/>
          <p:nvPr/>
        </p:nvSpPr>
        <p:spPr>
          <a:xfrm>
            <a:off x="1878918" y="1858236"/>
            <a:ext cx="65662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solidFill>
                  <a:prstClr val="black"/>
                </a:solidFill>
                <a:latin typeface="Futura Std Medium" panose="020B0502020204020303"/>
              </a:rPr>
              <a:t>While </a:t>
            </a:r>
            <a:r>
              <a:rPr lang="en-CA" b="1">
                <a:solidFill>
                  <a:prstClr val="black"/>
                </a:solidFill>
                <a:latin typeface="Futura Std Medium" panose="020B0502020204020303"/>
              </a:rPr>
              <a:t>57%</a:t>
            </a:r>
            <a:r>
              <a:rPr lang="en-CA">
                <a:solidFill>
                  <a:prstClr val="black"/>
                </a:solidFill>
                <a:latin typeface="Futura Std Medium" panose="020B0502020204020303"/>
              </a:rPr>
              <a:t> of businesses can take on more debt, </a:t>
            </a:r>
            <a:r>
              <a:rPr lang="en-CA" b="1">
                <a:solidFill>
                  <a:prstClr val="black"/>
                </a:solidFill>
                <a:latin typeface="Futura Std Medium" panose="020B0502020204020303"/>
              </a:rPr>
              <a:t>29%</a:t>
            </a:r>
            <a:r>
              <a:rPr lang="en-CA">
                <a:solidFill>
                  <a:prstClr val="black"/>
                </a:solidFill>
                <a:latin typeface="Futura Std Medium" panose="020B0502020204020303"/>
              </a:rPr>
              <a:t> cannot</a:t>
            </a:r>
            <a:endParaRPr kumimoji="0" lang="en-CA" sz="1800" i="0" u="none" strike="noStrike" kern="1200" cap="none" spc="0" normalizeH="0" baseline="0" noProof="0">
              <a:ln>
                <a:noFill/>
              </a:ln>
              <a:solidFill>
                <a:prstClr val="black"/>
              </a:solidFill>
              <a:effectLst/>
              <a:uLnTx/>
              <a:uFillTx/>
              <a:latin typeface="Futura Std Medium" panose="020B05020202040203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16A7591-A019-10A9-ABA1-5D088AB8A47F}"/>
              </a:ext>
            </a:extLst>
          </p:cNvPr>
          <p:cNvSpPr txBox="1"/>
          <p:nvPr/>
        </p:nvSpPr>
        <p:spPr>
          <a:xfrm>
            <a:off x="976808" y="2493796"/>
            <a:ext cx="480738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solidFill>
                  <a:prstClr val="black"/>
                </a:solidFill>
                <a:latin typeface="Futura Std Medium" panose="020B0502020204020303"/>
              </a:rPr>
              <a:t>Of those that cannot…</a:t>
            </a:r>
          </a:p>
        </p:txBody>
      </p:sp>
      <p:pic>
        <p:nvPicPr>
          <p:cNvPr id="18" name="Graphic 17" descr="Philanthropy outline">
            <a:extLst>
              <a:ext uri="{FF2B5EF4-FFF2-40B4-BE49-F238E27FC236}">
                <a16:creationId xmlns:a16="http://schemas.microsoft.com/office/drawing/2014/main" id="{25DD2C78-1D18-592B-BB83-F9D90528F9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1359" y="1553763"/>
            <a:ext cx="914400" cy="914400"/>
          </a:xfrm>
          <a:prstGeom prst="rect">
            <a:avLst/>
          </a:prstGeom>
        </p:spPr>
      </p:pic>
      <p:sp>
        <p:nvSpPr>
          <p:cNvPr id="23" name="TextBox 22">
            <a:extLst>
              <a:ext uri="{FF2B5EF4-FFF2-40B4-BE49-F238E27FC236}">
                <a16:creationId xmlns:a16="http://schemas.microsoft.com/office/drawing/2014/main" id="{5C52A520-DE6D-507F-7265-FF888B1559DC}"/>
              </a:ext>
            </a:extLst>
          </p:cNvPr>
          <p:cNvSpPr txBox="1"/>
          <p:nvPr/>
        </p:nvSpPr>
        <p:spPr>
          <a:xfrm>
            <a:off x="1795681" y="3379913"/>
            <a:ext cx="4807389"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CA" sz="1800" b="1" i="0" u="none" strike="noStrike" kern="1200" cap="none" spc="0" normalizeH="0" baseline="0" noProof="0">
                <a:ln>
                  <a:noFill/>
                </a:ln>
                <a:solidFill>
                  <a:prstClr val="black"/>
                </a:solidFill>
                <a:effectLst/>
                <a:uLnTx/>
                <a:uFillTx/>
                <a:latin typeface="Futura Std Medium" panose="020B0502020204020303"/>
                <a:ea typeface="+mn-ea"/>
                <a:cs typeface="+mn-cs"/>
              </a:rPr>
              <a:t>54% </a:t>
            </a:r>
            <a:r>
              <a:rPr kumimoji="0" lang="en-CA" sz="1800" i="0" u="none" strike="noStrike" kern="1200" cap="none" spc="0" normalizeH="0" baseline="0" noProof="0">
                <a:ln>
                  <a:noFill/>
                </a:ln>
                <a:solidFill>
                  <a:prstClr val="black"/>
                </a:solidFill>
                <a:effectLst/>
                <a:uLnTx/>
                <a:uFillTx/>
                <a:latin typeface="Futura Std Medium" panose="020B0502020204020303"/>
                <a:ea typeface="+mn-ea"/>
                <a:cs typeface="+mn-cs"/>
              </a:rPr>
              <a:t>cite </a:t>
            </a:r>
            <a:r>
              <a:rPr lang="en-CA">
                <a:solidFill>
                  <a:schemeClr val="accent1"/>
                </a:solidFill>
                <a:latin typeface="Futura Std Medium" panose="020B0502020204020303"/>
              </a:rPr>
              <a:t>cash flow concerns</a:t>
            </a:r>
            <a:endParaRPr kumimoji="0" lang="en-CA" sz="1800" i="0" u="none" strike="noStrike" kern="1200" cap="none" spc="0" normalizeH="0" baseline="0" noProof="0">
              <a:ln>
                <a:noFill/>
              </a:ln>
              <a:solidFill>
                <a:schemeClr val="accent1"/>
              </a:solidFill>
              <a:effectLst/>
              <a:uLnTx/>
              <a:uFillTx/>
              <a:latin typeface="Futura Std Medium" panose="020B0502020204020303"/>
              <a:ea typeface="+mn-ea"/>
              <a:cs typeface="+mn-cs"/>
            </a:endParaRPr>
          </a:p>
          <a:p>
            <a:endParaRPr lang="en-CA"/>
          </a:p>
        </p:txBody>
      </p:sp>
      <p:sp>
        <p:nvSpPr>
          <p:cNvPr id="24" name="TextBox 23">
            <a:extLst>
              <a:ext uri="{FF2B5EF4-FFF2-40B4-BE49-F238E27FC236}">
                <a16:creationId xmlns:a16="http://schemas.microsoft.com/office/drawing/2014/main" id="{5D9F01D2-8E03-6C85-B31A-94EEB55979B4}"/>
              </a:ext>
            </a:extLst>
          </p:cNvPr>
          <p:cNvSpPr txBox="1"/>
          <p:nvPr/>
        </p:nvSpPr>
        <p:spPr>
          <a:xfrm>
            <a:off x="1782994" y="4177448"/>
            <a:ext cx="5903681" cy="92333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CA" b="1">
                <a:solidFill>
                  <a:prstClr val="black"/>
                </a:solidFill>
                <a:latin typeface="Futura Std Medium" panose="020B0502020204020303"/>
              </a:rPr>
              <a:t>45% </a:t>
            </a:r>
            <a:r>
              <a:rPr lang="en-CA">
                <a:solidFill>
                  <a:prstClr val="black"/>
                </a:solidFill>
                <a:latin typeface="Futura Std Medium" panose="020B0502020204020303"/>
              </a:rPr>
              <a:t>are </a:t>
            </a:r>
            <a:r>
              <a:rPr lang="en-CA">
                <a:solidFill>
                  <a:schemeClr val="accent1"/>
                </a:solidFill>
                <a:latin typeface="Futura Std Medium" panose="020B0502020204020303"/>
              </a:rPr>
              <a:t>uncertain of future sales, or lack confidence</a:t>
            </a:r>
          </a:p>
          <a:p>
            <a:endParaRPr lang="en-CA"/>
          </a:p>
        </p:txBody>
      </p:sp>
      <p:sp>
        <p:nvSpPr>
          <p:cNvPr id="25" name="TextBox 24">
            <a:extLst>
              <a:ext uri="{FF2B5EF4-FFF2-40B4-BE49-F238E27FC236}">
                <a16:creationId xmlns:a16="http://schemas.microsoft.com/office/drawing/2014/main" id="{A2350C6B-9030-B068-6CD9-854B3A61DBC5}"/>
              </a:ext>
            </a:extLst>
          </p:cNvPr>
          <p:cNvSpPr txBox="1"/>
          <p:nvPr/>
        </p:nvSpPr>
        <p:spPr>
          <a:xfrm>
            <a:off x="1815759" y="5249061"/>
            <a:ext cx="4354717" cy="646331"/>
          </a:xfrm>
          <a:prstGeom prst="rect">
            <a:avLst/>
          </a:prstGeom>
          <a:noFill/>
        </p:spPr>
        <p:txBody>
          <a:bodyPr wrap="square" rtlCol="0">
            <a:spAutoFit/>
          </a:bodyPr>
          <a:lstStyle/>
          <a:p>
            <a:r>
              <a:rPr lang="en-CA" b="1">
                <a:solidFill>
                  <a:prstClr val="black"/>
                </a:solidFill>
                <a:latin typeface="Futura Std Medium" panose="020B0502020204020303"/>
              </a:rPr>
              <a:t>44% </a:t>
            </a:r>
            <a:r>
              <a:rPr lang="en-CA">
                <a:solidFill>
                  <a:prstClr val="black"/>
                </a:solidFill>
                <a:latin typeface="Futura Std Medium" panose="020B0502020204020303"/>
              </a:rPr>
              <a:t>indicated that </a:t>
            </a:r>
            <a:r>
              <a:rPr lang="en-CA">
                <a:solidFill>
                  <a:srgbClr val="0076C0"/>
                </a:solidFill>
                <a:latin typeface="Futura Std Medium" panose="020B0502020204020303"/>
              </a:rPr>
              <a:t>interest rates are unfavourable</a:t>
            </a:r>
            <a:endParaRPr lang="en-CA">
              <a:solidFill>
                <a:srgbClr val="0076C0"/>
              </a:solidFill>
            </a:endParaRPr>
          </a:p>
        </p:txBody>
      </p:sp>
      <p:pic>
        <p:nvPicPr>
          <p:cNvPr id="27" name="Graphic 26" descr="Store outline">
            <a:extLst>
              <a:ext uri="{FF2B5EF4-FFF2-40B4-BE49-F238E27FC236}">
                <a16:creationId xmlns:a16="http://schemas.microsoft.com/office/drawing/2014/main" id="{5D68A269-8110-2F6B-EF3F-9E163E31C7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1281" y="4026244"/>
            <a:ext cx="914400" cy="914400"/>
          </a:xfrm>
          <a:prstGeom prst="rect">
            <a:avLst/>
          </a:prstGeom>
        </p:spPr>
      </p:pic>
      <p:pic>
        <p:nvPicPr>
          <p:cNvPr id="3" name="Picture 2" descr="Shape, circle&#10;&#10;Description automatically generated">
            <a:extLst>
              <a:ext uri="{FF2B5EF4-FFF2-40B4-BE49-F238E27FC236}">
                <a16:creationId xmlns:a16="http://schemas.microsoft.com/office/drawing/2014/main" id="{51D52126-F402-FE5C-85CC-31B52D2B8A89}"/>
              </a:ext>
            </a:extLst>
          </p:cNvPr>
          <p:cNvPicPr>
            <a:picLocks noChangeAspect="1"/>
          </p:cNvPicPr>
          <p:nvPr/>
        </p:nvPicPr>
        <p:blipFill rotWithShape="1">
          <a:blip r:embed="rId7">
            <a:extLst>
              <a:ext uri="{28A0092B-C50C-407E-A947-70E740481C1C}">
                <a14:useLocalDpi xmlns:a14="http://schemas.microsoft.com/office/drawing/2010/main" val="0"/>
              </a:ext>
            </a:extLst>
          </a:blip>
          <a:srcRect r="-259"/>
          <a:stretch/>
        </p:blipFill>
        <p:spPr>
          <a:xfrm rot="16200000">
            <a:off x="8293845" y="2008260"/>
            <a:ext cx="3155112" cy="3326490"/>
          </a:xfrm>
          <a:prstGeom prst="rect">
            <a:avLst/>
          </a:prstGeom>
        </p:spPr>
      </p:pic>
      <p:pic>
        <p:nvPicPr>
          <p:cNvPr id="8" name="Graphic 7" descr="Bank outline">
            <a:extLst>
              <a:ext uri="{FF2B5EF4-FFF2-40B4-BE49-F238E27FC236}">
                <a16:creationId xmlns:a16="http://schemas.microsoft.com/office/drawing/2014/main" id="{7DAE61C5-E5D1-4DAA-39B0-527742363C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1359" y="4980992"/>
            <a:ext cx="914400" cy="914400"/>
          </a:xfrm>
          <a:prstGeom prst="rect">
            <a:avLst/>
          </a:prstGeom>
        </p:spPr>
      </p:pic>
      <p:pic>
        <p:nvPicPr>
          <p:cNvPr id="11" name="Graphic 10" descr="Money outline">
            <a:extLst>
              <a:ext uri="{FF2B5EF4-FFF2-40B4-BE49-F238E27FC236}">
                <a16:creationId xmlns:a16="http://schemas.microsoft.com/office/drawing/2014/main" id="{B30D2882-E49A-BAAC-0F7A-6A82C974501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1359" y="3004275"/>
            <a:ext cx="914400" cy="914400"/>
          </a:xfrm>
          <a:prstGeom prst="rect">
            <a:avLst/>
          </a:prstGeom>
        </p:spPr>
      </p:pic>
      <p:sp>
        <p:nvSpPr>
          <p:cNvPr id="12" name="TextBox 11">
            <a:extLst>
              <a:ext uri="{FF2B5EF4-FFF2-40B4-BE49-F238E27FC236}">
                <a16:creationId xmlns:a16="http://schemas.microsoft.com/office/drawing/2014/main" id="{BA6DC180-93DA-60E4-5DD5-D49665164411}"/>
              </a:ext>
            </a:extLst>
          </p:cNvPr>
          <p:cNvSpPr txBox="1"/>
          <p:nvPr/>
        </p:nvSpPr>
        <p:spPr>
          <a:xfrm>
            <a:off x="8568310" y="2615478"/>
            <a:ext cx="2583178" cy="2031325"/>
          </a:xfrm>
          <a:prstGeom prst="rect">
            <a:avLst/>
          </a:prstGeom>
          <a:noFill/>
        </p:spPr>
        <p:txBody>
          <a:bodyPr wrap="square" rtlCol="0">
            <a:spAutoFit/>
          </a:bodyPr>
          <a:lstStyle/>
          <a:p>
            <a:pPr algn="ctr"/>
            <a:r>
              <a:rPr lang="en-CA" b="1">
                <a:solidFill>
                  <a:srgbClr val="002060"/>
                </a:solidFill>
                <a:latin typeface="Futura Std Book" panose="020B0502020204020303"/>
              </a:rPr>
              <a:t>12% of retail businesses indicate they do not have the cash or liquid assets required to operate, and will not be able to acquire them</a:t>
            </a:r>
          </a:p>
        </p:txBody>
      </p:sp>
    </p:spTree>
    <p:extLst>
      <p:ext uri="{BB962C8B-B14F-4D97-AF65-F5344CB8AC3E}">
        <p14:creationId xmlns:p14="http://schemas.microsoft.com/office/powerpoint/2010/main" val="3185053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274D-32E4-2410-FD7A-CF8A613F5ADB}"/>
              </a:ext>
            </a:extLst>
          </p:cNvPr>
          <p:cNvSpPr>
            <a:spLocks noGrp="1"/>
          </p:cNvSpPr>
          <p:nvPr>
            <p:ph type="title"/>
          </p:nvPr>
        </p:nvSpPr>
        <p:spPr/>
        <p:txBody>
          <a:bodyPr>
            <a:normAutofit/>
          </a:bodyPr>
          <a:lstStyle/>
          <a:p>
            <a:r>
              <a:rPr lang="en-CA" sz="3200">
                <a:latin typeface="Futura Std Book" panose="020B0502020204020303" pitchFamily="34" charset="0"/>
              </a:rPr>
              <a:t>The role of government</a:t>
            </a:r>
          </a:p>
        </p:txBody>
      </p:sp>
      <p:sp>
        <p:nvSpPr>
          <p:cNvPr id="5" name="Content Placeholder 4">
            <a:extLst>
              <a:ext uri="{FF2B5EF4-FFF2-40B4-BE49-F238E27FC236}">
                <a16:creationId xmlns:a16="http://schemas.microsoft.com/office/drawing/2014/main" id="{56C755D8-0744-A0F9-7407-18BC1FB34162}"/>
              </a:ext>
            </a:extLst>
          </p:cNvPr>
          <p:cNvSpPr>
            <a:spLocks noGrp="1"/>
          </p:cNvSpPr>
          <p:nvPr>
            <p:ph idx="1"/>
          </p:nvPr>
        </p:nvSpPr>
        <p:spPr/>
        <p:txBody>
          <a:bodyPr>
            <a:normAutofit/>
          </a:bodyPr>
          <a:lstStyle/>
          <a:p>
            <a:pPr fontAlgn="base"/>
            <a:r>
              <a:rPr lang="en-CA" sz="1800" b="0" dirty="0">
                <a:solidFill>
                  <a:srgbClr val="0F2D52"/>
                </a:solidFill>
              </a:rPr>
              <a:t>As Canada’s relationship with the United States continues to shift, governments must be ready to respond rapidly with targeted supports for impacted businesses and workers.</a:t>
            </a:r>
          </a:p>
          <a:p>
            <a:pPr fontAlgn="base"/>
            <a:r>
              <a:rPr lang="en-CA" sz="1800" b="0" dirty="0">
                <a:solidFill>
                  <a:srgbClr val="0F2D52"/>
                </a:solidFill>
              </a:rPr>
              <a:t>Governments must act swiftly to address supply chain concerns, confidence in the integrity of our trade routes and infrastructure is massively important for business continuity, and consumer and investment attraction.</a:t>
            </a:r>
          </a:p>
          <a:p>
            <a:pPr fontAlgn="base"/>
            <a:r>
              <a:rPr lang="en-CA" sz="1800" b="0" dirty="0">
                <a:solidFill>
                  <a:srgbClr val="0F2D52"/>
                </a:solidFill>
              </a:rPr>
              <a:t>While concern over cost related obstacles have declined on average, 51% of businesses are concerned with inflation and specific sectors (such as agriculture) remain deeply concerned over cost pressures. Governments may need to act decisively with short term financial supports if trade conflicts continue to accelerate with the United States. </a:t>
            </a:r>
          </a:p>
          <a:p>
            <a:pPr fontAlgn="base"/>
            <a:r>
              <a:rPr lang="en-CA" sz="1800" b="0" dirty="0">
                <a:solidFill>
                  <a:srgbClr val="0F2D52"/>
                </a:solidFill>
              </a:rPr>
              <a:t>Businesses need policy certainty outside the four-year election cycle to make long term investments. As much as possible, continuity and incremental changes should be emphasized when committing to policy review or redesign. </a:t>
            </a:r>
          </a:p>
          <a:p>
            <a:pPr fontAlgn="base"/>
            <a:endParaRPr lang="en-CA" sz="1800" b="0" dirty="0"/>
          </a:p>
        </p:txBody>
      </p:sp>
    </p:spTree>
    <p:extLst>
      <p:ext uri="{BB962C8B-B14F-4D97-AF65-F5344CB8AC3E}">
        <p14:creationId xmlns:p14="http://schemas.microsoft.com/office/powerpoint/2010/main" val="185878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55197E-718B-56CD-2E80-DE441290AD0D}"/>
              </a:ext>
            </a:extLst>
          </p:cNvPr>
          <p:cNvSpPr>
            <a:spLocks noGrp="1"/>
          </p:cNvSpPr>
          <p:nvPr>
            <p:ph type="title"/>
          </p:nvPr>
        </p:nvSpPr>
        <p:spPr>
          <a:xfrm>
            <a:off x="831850" y="1709738"/>
            <a:ext cx="10515600" cy="3542746"/>
          </a:xfrm>
        </p:spPr>
        <p:txBody>
          <a:bodyPr>
            <a:noAutofit/>
          </a:bodyPr>
          <a:lstStyle/>
          <a:p>
            <a:r>
              <a:rPr lang="en-CA" sz="2000" dirty="0" err="1">
                <a:solidFill>
                  <a:schemeClr val="accent3"/>
                </a:solidFill>
                <a:latin typeface="Futura Std Medium"/>
              </a:rPr>
              <a:t>Ruhee</a:t>
            </a:r>
            <a:r>
              <a:rPr lang="en-CA" sz="2000" dirty="0">
                <a:solidFill>
                  <a:schemeClr val="accent3"/>
                </a:solidFill>
                <a:latin typeface="Futura Std Medium"/>
              </a:rPr>
              <a:t> Ismail-Teja</a:t>
            </a:r>
            <a:br>
              <a:rPr lang="en-CA" sz="2000" dirty="0"/>
            </a:br>
            <a:r>
              <a:rPr lang="en-CA" sz="1600" b="0" dirty="0">
                <a:latin typeface="Futura Std Medium"/>
              </a:rPr>
              <a:t>Vice President, Policy and External Affairs</a:t>
            </a:r>
            <a:br>
              <a:rPr lang="en-CA" sz="1600" b="0" dirty="0"/>
            </a:br>
            <a:r>
              <a:rPr lang="en-CA" sz="1600" b="0" dirty="0">
                <a:latin typeface="Futura Std Medium"/>
              </a:rPr>
              <a:t>rismailteja@calgarychamber.com</a:t>
            </a:r>
            <a:endParaRPr lang="en-CA" sz="2000" dirty="0"/>
          </a:p>
        </p:txBody>
      </p:sp>
    </p:spTree>
    <p:extLst>
      <p:ext uri="{BB962C8B-B14F-4D97-AF65-F5344CB8AC3E}">
        <p14:creationId xmlns:p14="http://schemas.microsoft.com/office/powerpoint/2010/main" val="2595503116"/>
      </p:ext>
    </p:extLst>
  </p:cSld>
  <p:clrMapOvr>
    <a:masterClrMapping/>
  </p:clrMapOvr>
</p:sld>
</file>

<file path=ppt/theme/theme1.xml><?xml version="1.0" encoding="utf-8"?>
<a:theme xmlns:a="http://schemas.openxmlformats.org/drawingml/2006/main" name="7_Blue Slide">
  <a:themeElements>
    <a:clrScheme name="Custom 1">
      <a:dk1>
        <a:sysClr val="windowText" lastClr="000000"/>
      </a:dk1>
      <a:lt1>
        <a:sysClr val="window" lastClr="FFFFFF"/>
      </a:lt1>
      <a:dk2>
        <a:srgbClr val="6D6E71"/>
      </a:dk2>
      <a:lt2>
        <a:srgbClr val="E7E6E6"/>
      </a:lt2>
      <a:accent1>
        <a:srgbClr val="0076C0"/>
      </a:accent1>
      <a:accent2>
        <a:srgbClr val="ED0C6E"/>
      </a:accent2>
      <a:accent3>
        <a:srgbClr val="0F2D52"/>
      </a:accent3>
      <a:accent4>
        <a:srgbClr val="442580"/>
      </a:accent4>
      <a:accent5>
        <a:srgbClr val="00A2B2"/>
      </a:accent5>
      <a:accent6>
        <a:srgbClr val="8EAADB"/>
      </a:accent6>
      <a:hlink>
        <a:srgbClr val="0076C0"/>
      </a:hlink>
      <a:folHlink>
        <a:srgbClr val="0F2D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tandard Slide Blue">
  <a:themeElements>
    <a:clrScheme name="Custom 1">
      <a:dk1>
        <a:sysClr val="windowText" lastClr="000000"/>
      </a:dk1>
      <a:lt1>
        <a:sysClr val="window" lastClr="FFFFFF"/>
      </a:lt1>
      <a:dk2>
        <a:srgbClr val="6D6E71"/>
      </a:dk2>
      <a:lt2>
        <a:srgbClr val="E7E6E6"/>
      </a:lt2>
      <a:accent1>
        <a:srgbClr val="0076C0"/>
      </a:accent1>
      <a:accent2>
        <a:srgbClr val="ED0C6E"/>
      </a:accent2>
      <a:accent3>
        <a:srgbClr val="0F2D52"/>
      </a:accent3>
      <a:accent4>
        <a:srgbClr val="442580"/>
      </a:accent4>
      <a:accent5>
        <a:srgbClr val="00A2B2"/>
      </a:accent5>
      <a:accent6>
        <a:srgbClr val="8EAADB"/>
      </a:accent6>
      <a:hlink>
        <a:srgbClr val="0076C0"/>
      </a:hlink>
      <a:folHlink>
        <a:srgbClr val="0F2D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144d37-3f9f-4e4a-b5d6-e97463f54e64">
      <Terms xmlns="http://schemas.microsoft.com/office/infopath/2007/PartnerControls"/>
    </lcf76f155ced4ddcb4097134ff3c332f>
    <TaxCatchAll xmlns="ba40d3ec-c7b1-4edd-8e54-99f51a0aa7e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9E539BB25BBF47859A5A43613A9BF6" ma:contentTypeVersion="18" ma:contentTypeDescription="Create a new document." ma:contentTypeScope="" ma:versionID="98843a6bb5fc9d99eca04a5053b0b98c">
  <xsd:schema xmlns:xsd="http://www.w3.org/2001/XMLSchema" xmlns:xs="http://www.w3.org/2001/XMLSchema" xmlns:p="http://schemas.microsoft.com/office/2006/metadata/properties" xmlns:ns2="26144d37-3f9f-4e4a-b5d6-e97463f54e64" xmlns:ns3="ba40d3ec-c7b1-4edd-8e54-99f51a0aa7e2" targetNamespace="http://schemas.microsoft.com/office/2006/metadata/properties" ma:root="true" ma:fieldsID="4310069ad182fd6873c7b1661d9bcf0b" ns2:_="" ns3:_="">
    <xsd:import namespace="26144d37-3f9f-4e4a-b5d6-e97463f54e64"/>
    <xsd:import namespace="ba40d3ec-c7b1-4edd-8e54-99f51a0aa7e2"/>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44d37-3f9f-4e4a-b5d6-e97463f54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b37c03c-b3b9-41c9-b7b4-eeb157005d4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0d3ec-c7b1-4edd-8e54-99f51a0aa7e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e1ebd88-2654-4d16-9adb-187de8a1a0b8}" ma:internalName="TaxCatchAll" ma:showField="CatchAllData" ma:web="ba40d3ec-c7b1-4edd-8e54-99f51a0aa7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080F25-01F4-4A60-A549-9ED379240A8D}">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ba40d3ec-c7b1-4edd-8e54-99f51a0aa7e2"/>
    <ds:schemaRef ds:uri="http://purl.org/dc/terms/"/>
    <ds:schemaRef ds:uri="http://purl.org/dc/elements/1.1/"/>
    <ds:schemaRef ds:uri="26144d37-3f9f-4e4a-b5d6-e97463f54e64"/>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663CAA7-1FBB-4158-9BF7-36F7DE31B210}">
  <ds:schemaRefs>
    <ds:schemaRef ds:uri="http://schemas.microsoft.com/sharepoint/v3/contenttype/forms"/>
  </ds:schemaRefs>
</ds:datastoreItem>
</file>

<file path=customXml/itemProps3.xml><?xml version="1.0" encoding="utf-8"?>
<ds:datastoreItem xmlns:ds="http://schemas.openxmlformats.org/officeDocument/2006/customXml" ds:itemID="{38A69C68-4C72-4BEC-8971-4E0A25FEE4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144d37-3f9f-4e4a-b5d6-e97463f54e64"/>
    <ds:schemaRef ds:uri="ba40d3ec-c7b1-4edd-8e54-99f51a0aa7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592</Words>
  <Application>Microsoft Office PowerPoint</Application>
  <PresentationFormat>Widescreen</PresentationFormat>
  <Paragraphs>95</Paragraphs>
  <Slides>12</Slides>
  <Notes>11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7_Blue Slide</vt:lpstr>
      <vt:lpstr>1_Standard Slide Blue</vt:lpstr>
      <vt:lpstr>Q1 Calgary Business Conditions</vt:lpstr>
      <vt:lpstr> Key insights</vt:lpstr>
      <vt:lpstr>Business optimism recovers</vt:lpstr>
      <vt:lpstr>PowerPoint Presentation</vt:lpstr>
      <vt:lpstr>Supply chain concerns spike</vt:lpstr>
      <vt:lpstr>Labour-related concerns modulate</vt:lpstr>
      <vt:lpstr>Cost-related obstacles decline</vt:lpstr>
      <vt:lpstr>Most optimistic vs. most pessimistic</vt:lpstr>
      <vt:lpstr>Top five obstacles are cost-related</vt:lpstr>
      <vt:lpstr>Cashflow and debt</vt:lpstr>
      <vt:lpstr>The role of government</vt:lpstr>
      <vt:lpstr>Ruhee Ismail-Teja Vice President, Policy and External Affairs rismailteja@calgarychamber.com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Kohse</dc:creator>
  <cp:lastModifiedBy>Dan Kohse</cp:lastModifiedBy>
  <cp:revision>5</cp:revision>
  <cp:lastPrinted>2024-10-01T21:22:13Z</cp:lastPrinted>
  <dcterms:created xsi:type="dcterms:W3CDTF">2024-09-10T14:04:05Z</dcterms:created>
  <dcterms:modified xsi:type="dcterms:W3CDTF">2026-03-10T15:03:19Z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0x010100859E539BB25BBF47859A5A43613A9BF6</vt:lpwstr>
  </property>
  <property fmtid="{D5CDD505-2E9C-101B-9397-08002B2CF9AE}" pid="3" name="MediaServiceImageTags">
    <vt:lpwstr/>
  </property>
</Properties>
</file>