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omments/modernComment_11C_A57A7EE6.xml" ContentType="application/vnd.ms-powerpoint.comment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comments/modernComment_11D_81CF30BB.xml" ContentType="application/vnd.ms-powerpoint.comment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omments/modernComment_11F_DC8B3E79.xml" ContentType="application/vnd.ms-powerpoint.comment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omments/modernComment_120_7226A361.xml" ContentType="application/vnd.ms-powerpoint.comments+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omments/modernComment_124_5BD49880.xml" ContentType="application/vnd.ms-powerpoint.comment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omments/modernComment_125_E2D94608.xml" ContentType="application/vnd.ms-powerpoint.comment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4.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5.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818" r:id="rId5"/>
    <p:sldMasterId id="2147483660" r:id="rId6"/>
    <p:sldMasterId id="2147483720" r:id="rId7"/>
    <p:sldMasterId id="2147484000" r:id="rId8"/>
    <p:sldMasterId id="2147484014" r:id="rId9"/>
  </p:sldMasterIdLst>
  <p:sldIdLst>
    <p:sldId id="257" r:id="rId10"/>
    <p:sldId id="282" r:id="rId11"/>
    <p:sldId id="289" r:id="rId12"/>
    <p:sldId id="283" r:id="rId13"/>
    <p:sldId id="284" r:id="rId14"/>
    <p:sldId id="285" r:id="rId15"/>
    <p:sldId id="287" r:id="rId16"/>
    <p:sldId id="288" r:id="rId17"/>
    <p:sldId id="295" r:id="rId18"/>
    <p:sldId id="292" r:id="rId19"/>
    <p:sldId id="293" r:id="rId20"/>
    <p:sldId id="294" r:id="rId21"/>
    <p:sldId id="290" r:id="rId22"/>
  </p:sldIdLst>
  <p:sldSz cx="12192000" cy="6858000"/>
  <p:notesSz cx="6858000" cy="9144000"/>
  <p:embeddedFontLst>
    <p:embeddedFont>
      <p:font typeface="Futura Std Medium" panose="020B0502020204020303" charset="0"/>
      <p:regular r:id="rId23"/>
      <p:bold r:id="rId24"/>
      <p:italic r:id="rId25"/>
      <p:boldItalic r:id="rId26"/>
    </p:embeddedFont>
    <p:embeddedFont>
      <p:font typeface="Poppins" panose="00000500000000000000" pitchFamily="2"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01406-0579-0F49-8390-D3B66EE410C0}" name="Dan Kohse" initials="DK" userId="S::DKohse@calgarychamber.com::b46290c6-9d47-45a4-9ebf-95661945f1be" providerId="AD"/>
  <p188:author id="{02C02374-4F19-1130-3478-C86C286141EB}" name="Ty Willness" initials="TW" userId="S::TWillness@calgarychamber.com::54e24b14-f9b5-47af-b45f-d538c51be99d" providerId="AD"/>
  <p188:author id="{9FF9F5DE-F996-8E9D-5160-8B719B8B18AD}" name="Ruhee Ismail-Teja" initials="RI" userId="S::RIsmailTeja@calgarychamber.com::276faf15-4109-434d-9b0c-72878cfece9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F7BD6"/>
    <a:srgbClr val="041E42"/>
    <a:srgbClr val="0076C0"/>
    <a:srgbClr val="D25B73"/>
    <a:srgbClr val="49C5B1"/>
    <a:srgbClr val="FFBF3F"/>
    <a:srgbClr val="ED0C6E"/>
    <a:srgbClr val="6D6E71"/>
    <a:srgbClr val="000000"/>
    <a:srgbClr val="00A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FE3FC6-FC00-FBC7-6733-52C7A06C56C3}" v="4" dt="2026-03-10T15:05:16.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font" Target="fonts/font4.fntdata"/><Relationship Id="rId21" Type="http://schemas.openxmlformats.org/officeDocument/2006/relationships/slide" Target="slides/slide12.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font" Target="fonts/font3.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font" Target="fonts/font2.fntdata"/><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font" Target="fonts/font1.fntdata"/><Relationship Id="rId28" Type="http://schemas.openxmlformats.org/officeDocument/2006/relationships/font" Target="fonts/font6.fntdata"/><Relationship Id="rId36" Type="http://schemas.microsoft.com/office/2015/10/relationships/revisionInfo" Target="revisionInfo.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font" Target="fonts/font5.fntdata"/><Relationship Id="rId30" Type="http://schemas.openxmlformats.org/officeDocument/2006/relationships/font" Target="fonts/font8.fntdata"/><Relationship Id="rId35"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y Willness" userId="S::twillness@calgarychamber.com::54e24b14-f9b5-47af-b45f-d538c51be99d" providerId="AD" clId="Web-{2EFE3FC6-FC00-FBC7-6733-52C7A06C56C3}"/>
    <pc:docChg chg="delMainMaster">
      <pc:chgData name="Ty Willness" userId="S::twillness@calgarychamber.com::54e24b14-f9b5-47af-b45f-d538c51be99d" providerId="AD" clId="Web-{2EFE3FC6-FC00-FBC7-6733-52C7A06C56C3}" dt="2026-03-10T15:04:03.965" v="0"/>
      <pc:docMkLst>
        <pc:docMk/>
      </pc:docMkLst>
      <pc:sldMasterChg chg="del delSldLayout">
        <pc:chgData name="Ty Willness" userId="S::twillness@calgarychamber.com::54e24b14-f9b5-47af-b45f-d538c51be99d" providerId="AD" clId="Web-{2EFE3FC6-FC00-FBC7-6733-52C7A06C56C3}" dt="2026-03-10T15:04:03.965" v="0"/>
        <pc:sldMasterMkLst>
          <pc:docMk/>
          <pc:sldMasterMk cId="1062659443" sldId="2147483794"/>
        </pc:sldMasterMkLst>
        <pc:sldLayoutChg chg="del">
          <pc:chgData name="Ty Willness" userId="S::twillness@calgarychamber.com::54e24b14-f9b5-47af-b45f-d538c51be99d" providerId="AD" clId="Web-{2EFE3FC6-FC00-FBC7-6733-52C7A06C56C3}" dt="2026-03-10T15:04:03.965" v="0"/>
          <pc:sldLayoutMkLst>
            <pc:docMk/>
            <pc:sldMasterMk cId="1062659443" sldId="2147483794"/>
            <pc:sldLayoutMk cId="2150740048" sldId="2147483795"/>
          </pc:sldLayoutMkLst>
        </pc:sldLayoutChg>
        <pc:sldLayoutChg chg="del">
          <pc:chgData name="Ty Willness" userId="S::twillness@calgarychamber.com::54e24b14-f9b5-47af-b45f-d538c51be99d" providerId="AD" clId="Web-{2EFE3FC6-FC00-FBC7-6733-52C7A06C56C3}" dt="2026-03-10T15:04:03.965" v="0"/>
          <pc:sldLayoutMkLst>
            <pc:docMk/>
            <pc:sldMasterMk cId="1062659443" sldId="2147483794"/>
            <pc:sldLayoutMk cId="2395297952" sldId="2147483796"/>
          </pc:sldLayoutMkLst>
        </pc:sldLayoutChg>
        <pc:sldLayoutChg chg="del">
          <pc:chgData name="Ty Willness" userId="S::twillness@calgarychamber.com::54e24b14-f9b5-47af-b45f-d538c51be99d" providerId="AD" clId="Web-{2EFE3FC6-FC00-FBC7-6733-52C7A06C56C3}" dt="2026-03-10T15:04:03.965" v="0"/>
          <pc:sldLayoutMkLst>
            <pc:docMk/>
            <pc:sldMasterMk cId="1062659443" sldId="2147483794"/>
            <pc:sldLayoutMk cId="3709804784" sldId="2147483797"/>
          </pc:sldLayoutMkLst>
        </pc:sldLayoutChg>
        <pc:sldLayoutChg chg="del">
          <pc:chgData name="Ty Willness" userId="S::twillness@calgarychamber.com::54e24b14-f9b5-47af-b45f-d538c51be99d" providerId="AD" clId="Web-{2EFE3FC6-FC00-FBC7-6733-52C7A06C56C3}" dt="2026-03-10T15:04:03.965" v="0"/>
          <pc:sldLayoutMkLst>
            <pc:docMk/>
            <pc:sldMasterMk cId="1062659443" sldId="2147483794"/>
            <pc:sldLayoutMk cId="2682333114" sldId="2147483798"/>
          </pc:sldLayoutMkLst>
        </pc:sldLayoutChg>
        <pc:sldLayoutChg chg="del">
          <pc:chgData name="Ty Willness" userId="S::twillness@calgarychamber.com::54e24b14-f9b5-47af-b45f-d538c51be99d" providerId="AD" clId="Web-{2EFE3FC6-FC00-FBC7-6733-52C7A06C56C3}" dt="2026-03-10T15:04:03.965" v="0"/>
          <pc:sldLayoutMkLst>
            <pc:docMk/>
            <pc:sldMasterMk cId="1062659443" sldId="2147483794"/>
            <pc:sldLayoutMk cId="2098570630" sldId="2147483799"/>
          </pc:sldLayoutMkLst>
        </pc:sldLayoutChg>
        <pc:sldLayoutChg chg="del">
          <pc:chgData name="Ty Willness" userId="S::twillness@calgarychamber.com::54e24b14-f9b5-47af-b45f-d538c51be99d" providerId="AD" clId="Web-{2EFE3FC6-FC00-FBC7-6733-52C7A06C56C3}" dt="2026-03-10T15:04:03.965" v="0"/>
          <pc:sldLayoutMkLst>
            <pc:docMk/>
            <pc:sldMasterMk cId="1062659443" sldId="2147483794"/>
            <pc:sldLayoutMk cId="3942175869" sldId="2147483800"/>
          </pc:sldLayoutMkLst>
        </pc:sldLayoutChg>
        <pc:sldLayoutChg chg="del">
          <pc:chgData name="Ty Willness" userId="S::twillness@calgarychamber.com::54e24b14-f9b5-47af-b45f-d538c51be99d" providerId="AD" clId="Web-{2EFE3FC6-FC00-FBC7-6733-52C7A06C56C3}" dt="2026-03-10T15:04:03.965" v="0"/>
          <pc:sldLayoutMkLst>
            <pc:docMk/>
            <pc:sldMasterMk cId="1062659443" sldId="2147483794"/>
            <pc:sldLayoutMk cId="297576783" sldId="2147483801"/>
          </pc:sldLayoutMkLst>
        </pc:sldLayoutChg>
        <pc:sldLayoutChg chg="del">
          <pc:chgData name="Ty Willness" userId="S::twillness@calgarychamber.com::54e24b14-f9b5-47af-b45f-d538c51be99d" providerId="AD" clId="Web-{2EFE3FC6-FC00-FBC7-6733-52C7A06C56C3}" dt="2026-03-10T15:04:03.965" v="0"/>
          <pc:sldLayoutMkLst>
            <pc:docMk/>
            <pc:sldMasterMk cId="1062659443" sldId="2147483794"/>
            <pc:sldLayoutMk cId="3343847158" sldId="2147483802"/>
          </pc:sldLayoutMkLst>
        </pc:sldLayoutChg>
        <pc:sldLayoutChg chg="del">
          <pc:chgData name="Ty Willness" userId="S::twillness@calgarychamber.com::54e24b14-f9b5-47af-b45f-d538c51be99d" providerId="AD" clId="Web-{2EFE3FC6-FC00-FBC7-6733-52C7A06C56C3}" dt="2026-03-10T15:04:03.965" v="0"/>
          <pc:sldLayoutMkLst>
            <pc:docMk/>
            <pc:sldMasterMk cId="1062659443" sldId="2147483794"/>
            <pc:sldLayoutMk cId="508550708" sldId="2147483803"/>
          </pc:sldLayoutMkLst>
        </pc:sldLayoutChg>
        <pc:sldLayoutChg chg="del">
          <pc:chgData name="Ty Willness" userId="S::twillness@calgarychamber.com::54e24b14-f9b5-47af-b45f-d538c51be99d" providerId="AD" clId="Web-{2EFE3FC6-FC00-FBC7-6733-52C7A06C56C3}" dt="2026-03-10T15:04:03.965" v="0"/>
          <pc:sldLayoutMkLst>
            <pc:docMk/>
            <pc:sldMasterMk cId="1062659443" sldId="2147483794"/>
            <pc:sldLayoutMk cId="583514771" sldId="2147483804"/>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4237523219" sldId="2147483806"/>
        </pc:sldMasterMkLst>
        <pc:sldLayoutChg chg="del">
          <pc:chgData name="Ty Willness" userId="S::twillness@calgarychamber.com::54e24b14-f9b5-47af-b45f-d538c51be99d" providerId="AD" clId="Web-{2EFE3FC6-FC00-FBC7-6733-52C7A06C56C3}" dt="2026-03-10T15:04:03.965" v="0"/>
          <pc:sldLayoutMkLst>
            <pc:docMk/>
            <pc:sldMasterMk cId="4237523219" sldId="2147483806"/>
            <pc:sldLayoutMk cId="2467810622" sldId="2147483807"/>
          </pc:sldLayoutMkLst>
        </pc:sldLayoutChg>
        <pc:sldLayoutChg chg="del">
          <pc:chgData name="Ty Willness" userId="S::twillness@calgarychamber.com::54e24b14-f9b5-47af-b45f-d538c51be99d" providerId="AD" clId="Web-{2EFE3FC6-FC00-FBC7-6733-52C7A06C56C3}" dt="2026-03-10T15:04:03.965" v="0"/>
          <pc:sldLayoutMkLst>
            <pc:docMk/>
            <pc:sldMasterMk cId="4237523219" sldId="2147483806"/>
            <pc:sldLayoutMk cId="4090271678" sldId="2147483808"/>
          </pc:sldLayoutMkLst>
        </pc:sldLayoutChg>
        <pc:sldLayoutChg chg="del">
          <pc:chgData name="Ty Willness" userId="S::twillness@calgarychamber.com::54e24b14-f9b5-47af-b45f-d538c51be99d" providerId="AD" clId="Web-{2EFE3FC6-FC00-FBC7-6733-52C7A06C56C3}" dt="2026-03-10T15:04:03.965" v="0"/>
          <pc:sldLayoutMkLst>
            <pc:docMk/>
            <pc:sldMasterMk cId="4237523219" sldId="2147483806"/>
            <pc:sldLayoutMk cId="3708011309" sldId="2147483809"/>
          </pc:sldLayoutMkLst>
        </pc:sldLayoutChg>
        <pc:sldLayoutChg chg="del">
          <pc:chgData name="Ty Willness" userId="S::twillness@calgarychamber.com::54e24b14-f9b5-47af-b45f-d538c51be99d" providerId="AD" clId="Web-{2EFE3FC6-FC00-FBC7-6733-52C7A06C56C3}" dt="2026-03-10T15:04:03.965" v="0"/>
          <pc:sldLayoutMkLst>
            <pc:docMk/>
            <pc:sldMasterMk cId="4237523219" sldId="2147483806"/>
            <pc:sldLayoutMk cId="962409377" sldId="2147483810"/>
          </pc:sldLayoutMkLst>
        </pc:sldLayoutChg>
        <pc:sldLayoutChg chg="del">
          <pc:chgData name="Ty Willness" userId="S::twillness@calgarychamber.com::54e24b14-f9b5-47af-b45f-d538c51be99d" providerId="AD" clId="Web-{2EFE3FC6-FC00-FBC7-6733-52C7A06C56C3}" dt="2026-03-10T15:04:03.965" v="0"/>
          <pc:sldLayoutMkLst>
            <pc:docMk/>
            <pc:sldMasterMk cId="4237523219" sldId="2147483806"/>
            <pc:sldLayoutMk cId="1355303512" sldId="2147483811"/>
          </pc:sldLayoutMkLst>
        </pc:sldLayoutChg>
        <pc:sldLayoutChg chg="del">
          <pc:chgData name="Ty Willness" userId="S::twillness@calgarychamber.com::54e24b14-f9b5-47af-b45f-d538c51be99d" providerId="AD" clId="Web-{2EFE3FC6-FC00-FBC7-6733-52C7A06C56C3}" dt="2026-03-10T15:04:03.965" v="0"/>
          <pc:sldLayoutMkLst>
            <pc:docMk/>
            <pc:sldMasterMk cId="4237523219" sldId="2147483806"/>
            <pc:sldLayoutMk cId="1379897712" sldId="2147483812"/>
          </pc:sldLayoutMkLst>
        </pc:sldLayoutChg>
        <pc:sldLayoutChg chg="del">
          <pc:chgData name="Ty Willness" userId="S::twillness@calgarychamber.com::54e24b14-f9b5-47af-b45f-d538c51be99d" providerId="AD" clId="Web-{2EFE3FC6-FC00-FBC7-6733-52C7A06C56C3}" dt="2026-03-10T15:04:03.965" v="0"/>
          <pc:sldLayoutMkLst>
            <pc:docMk/>
            <pc:sldMasterMk cId="4237523219" sldId="2147483806"/>
            <pc:sldLayoutMk cId="98448705" sldId="2147483813"/>
          </pc:sldLayoutMkLst>
        </pc:sldLayoutChg>
        <pc:sldLayoutChg chg="del">
          <pc:chgData name="Ty Willness" userId="S::twillness@calgarychamber.com::54e24b14-f9b5-47af-b45f-d538c51be99d" providerId="AD" clId="Web-{2EFE3FC6-FC00-FBC7-6733-52C7A06C56C3}" dt="2026-03-10T15:04:03.965" v="0"/>
          <pc:sldLayoutMkLst>
            <pc:docMk/>
            <pc:sldMasterMk cId="4237523219" sldId="2147483806"/>
            <pc:sldLayoutMk cId="250445703" sldId="2147483814"/>
          </pc:sldLayoutMkLst>
        </pc:sldLayoutChg>
        <pc:sldLayoutChg chg="del">
          <pc:chgData name="Ty Willness" userId="S::twillness@calgarychamber.com::54e24b14-f9b5-47af-b45f-d538c51be99d" providerId="AD" clId="Web-{2EFE3FC6-FC00-FBC7-6733-52C7A06C56C3}" dt="2026-03-10T15:04:03.965" v="0"/>
          <pc:sldLayoutMkLst>
            <pc:docMk/>
            <pc:sldMasterMk cId="4237523219" sldId="2147483806"/>
            <pc:sldLayoutMk cId="2477856753" sldId="2147483815"/>
          </pc:sldLayoutMkLst>
        </pc:sldLayoutChg>
        <pc:sldLayoutChg chg="del">
          <pc:chgData name="Ty Willness" userId="S::twillness@calgarychamber.com::54e24b14-f9b5-47af-b45f-d538c51be99d" providerId="AD" clId="Web-{2EFE3FC6-FC00-FBC7-6733-52C7A06C56C3}" dt="2026-03-10T15:04:03.965" v="0"/>
          <pc:sldLayoutMkLst>
            <pc:docMk/>
            <pc:sldMasterMk cId="4237523219" sldId="2147483806"/>
            <pc:sldLayoutMk cId="4107830613" sldId="2147483816"/>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2656070630" sldId="2147483830"/>
        </pc:sldMasterMkLst>
        <pc:sldLayoutChg chg="del">
          <pc:chgData name="Ty Willness" userId="S::twillness@calgarychamber.com::54e24b14-f9b5-47af-b45f-d538c51be99d" providerId="AD" clId="Web-{2EFE3FC6-FC00-FBC7-6733-52C7A06C56C3}" dt="2026-03-10T15:04:03.965" v="0"/>
          <pc:sldLayoutMkLst>
            <pc:docMk/>
            <pc:sldMasterMk cId="2656070630" sldId="2147483830"/>
            <pc:sldLayoutMk cId="2204495207" sldId="2147483831"/>
          </pc:sldLayoutMkLst>
        </pc:sldLayoutChg>
        <pc:sldLayoutChg chg="del">
          <pc:chgData name="Ty Willness" userId="S::twillness@calgarychamber.com::54e24b14-f9b5-47af-b45f-d538c51be99d" providerId="AD" clId="Web-{2EFE3FC6-FC00-FBC7-6733-52C7A06C56C3}" dt="2026-03-10T15:04:03.965" v="0"/>
          <pc:sldLayoutMkLst>
            <pc:docMk/>
            <pc:sldMasterMk cId="2656070630" sldId="2147483830"/>
            <pc:sldLayoutMk cId="1897266346" sldId="2147483832"/>
          </pc:sldLayoutMkLst>
        </pc:sldLayoutChg>
        <pc:sldLayoutChg chg="del">
          <pc:chgData name="Ty Willness" userId="S::twillness@calgarychamber.com::54e24b14-f9b5-47af-b45f-d538c51be99d" providerId="AD" clId="Web-{2EFE3FC6-FC00-FBC7-6733-52C7A06C56C3}" dt="2026-03-10T15:04:03.965" v="0"/>
          <pc:sldLayoutMkLst>
            <pc:docMk/>
            <pc:sldMasterMk cId="2656070630" sldId="2147483830"/>
            <pc:sldLayoutMk cId="4289231991" sldId="2147483833"/>
          </pc:sldLayoutMkLst>
        </pc:sldLayoutChg>
        <pc:sldLayoutChg chg="del">
          <pc:chgData name="Ty Willness" userId="S::twillness@calgarychamber.com::54e24b14-f9b5-47af-b45f-d538c51be99d" providerId="AD" clId="Web-{2EFE3FC6-FC00-FBC7-6733-52C7A06C56C3}" dt="2026-03-10T15:04:03.965" v="0"/>
          <pc:sldLayoutMkLst>
            <pc:docMk/>
            <pc:sldMasterMk cId="2656070630" sldId="2147483830"/>
            <pc:sldLayoutMk cId="2843030664" sldId="2147483834"/>
          </pc:sldLayoutMkLst>
        </pc:sldLayoutChg>
        <pc:sldLayoutChg chg="del">
          <pc:chgData name="Ty Willness" userId="S::twillness@calgarychamber.com::54e24b14-f9b5-47af-b45f-d538c51be99d" providerId="AD" clId="Web-{2EFE3FC6-FC00-FBC7-6733-52C7A06C56C3}" dt="2026-03-10T15:04:03.965" v="0"/>
          <pc:sldLayoutMkLst>
            <pc:docMk/>
            <pc:sldMasterMk cId="2656070630" sldId="2147483830"/>
            <pc:sldLayoutMk cId="1452489319" sldId="2147483835"/>
          </pc:sldLayoutMkLst>
        </pc:sldLayoutChg>
        <pc:sldLayoutChg chg="del">
          <pc:chgData name="Ty Willness" userId="S::twillness@calgarychamber.com::54e24b14-f9b5-47af-b45f-d538c51be99d" providerId="AD" clId="Web-{2EFE3FC6-FC00-FBC7-6733-52C7A06C56C3}" dt="2026-03-10T15:04:03.965" v="0"/>
          <pc:sldLayoutMkLst>
            <pc:docMk/>
            <pc:sldMasterMk cId="2656070630" sldId="2147483830"/>
            <pc:sldLayoutMk cId="2797290433" sldId="2147483836"/>
          </pc:sldLayoutMkLst>
        </pc:sldLayoutChg>
        <pc:sldLayoutChg chg="del">
          <pc:chgData name="Ty Willness" userId="S::twillness@calgarychamber.com::54e24b14-f9b5-47af-b45f-d538c51be99d" providerId="AD" clId="Web-{2EFE3FC6-FC00-FBC7-6733-52C7A06C56C3}" dt="2026-03-10T15:04:03.965" v="0"/>
          <pc:sldLayoutMkLst>
            <pc:docMk/>
            <pc:sldMasterMk cId="2656070630" sldId="2147483830"/>
            <pc:sldLayoutMk cId="3197179026" sldId="2147483837"/>
          </pc:sldLayoutMkLst>
        </pc:sldLayoutChg>
        <pc:sldLayoutChg chg="del">
          <pc:chgData name="Ty Willness" userId="S::twillness@calgarychamber.com::54e24b14-f9b5-47af-b45f-d538c51be99d" providerId="AD" clId="Web-{2EFE3FC6-FC00-FBC7-6733-52C7A06C56C3}" dt="2026-03-10T15:04:03.965" v="0"/>
          <pc:sldLayoutMkLst>
            <pc:docMk/>
            <pc:sldMasterMk cId="2656070630" sldId="2147483830"/>
            <pc:sldLayoutMk cId="3462249454" sldId="2147483838"/>
          </pc:sldLayoutMkLst>
        </pc:sldLayoutChg>
        <pc:sldLayoutChg chg="del">
          <pc:chgData name="Ty Willness" userId="S::twillness@calgarychamber.com::54e24b14-f9b5-47af-b45f-d538c51be99d" providerId="AD" clId="Web-{2EFE3FC6-FC00-FBC7-6733-52C7A06C56C3}" dt="2026-03-10T15:04:03.965" v="0"/>
          <pc:sldLayoutMkLst>
            <pc:docMk/>
            <pc:sldMasterMk cId="2656070630" sldId="2147483830"/>
            <pc:sldLayoutMk cId="3125041849" sldId="2147483839"/>
          </pc:sldLayoutMkLst>
        </pc:sldLayoutChg>
        <pc:sldLayoutChg chg="del">
          <pc:chgData name="Ty Willness" userId="S::twillness@calgarychamber.com::54e24b14-f9b5-47af-b45f-d538c51be99d" providerId="AD" clId="Web-{2EFE3FC6-FC00-FBC7-6733-52C7A06C56C3}" dt="2026-03-10T15:04:03.965" v="0"/>
          <pc:sldLayoutMkLst>
            <pc:docMk/>
            <pc:sldMasterMk cId="2656070630" sldId="2147483830"/>
            <pc:sldLayoutMk cId="1426237113" sldId="2147483840"/>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2533448083" sldId="2147483842"/>
        </pc:sldMasterMkLst>
        <pc:sldLayoutChg chg="del">
          <pc:chgData name="Ty Willness" userId="S::twillness@calgarychamber.com::54e24b14-f9b5-47af-b45f-d538c51be99d" providerId="AD" clId="Web-{2EFE3FC6-FC00-FBC7-6733-52C7A06C56C3}" dt="2026-03-10T15:04:03.965" v="0"/>
          <pc:sldLayoutMkLst>
            <pc:docMk/>
            <pc:sldMasterMk cId="2533448083" sldId="2147483842"/>
            <pc:sldLayoutMk cId="1238959649" sldId="2147483843"/>
          </pc:sldLayoutMkLst>
        </pc:sldLayoutChg>
        <pc:sldLayoutChg chg="del">
          <pc:chgData name="Ty Willness" userId="S::twillness@calgarychamber.com::54e24b14-f9b5-47af-b45f-d538c51be99d" providerId="AD" clId="Web-{2EFE3FC6-FC00-FBC7-6733-52C7A06C56C3}" dt="2026-03-10T15:04:03.965" v="0"/>
          <pc:sldLayoutMkLst>
            <pc:docMk/>
            <pc:sldMasterMk cId="2533448083" sldId="2147483842"/>
            <pc:sldLayoutMk cId="2946156123" sldId="2147483844"/>
          </pc:sldLayoutMkLst>
        </pc:sldLayoutChg>
        <pc:sldLayoutChg chg="del">
          <pc:chgData name="Ty Willness" userId="S::twillness@calgarychamber.com::54e24b14-f9b5-47af-b45f-d538c51be99d" providerId="AD" clId="Web-{2EFE3FC6-FC00-FBC7-6733-52C7A06C56C3}" dt="2026-03-10T15:04:03.965" v="0"/>
          <pc:sldLayoutMkLst>
            <pc:docMk/>
            <pc:sldMasterMk cId="2533448083" sldId="2147483842"/>
            <pc:sldLayoutMk cId="3611168582" sldId="2147483845"/>
          </pc:sldLayoutMkLst>
        </pc:sldLayoutChg>
        <pc:sldLayoutChg chg="del">
          <pc:chgData name="Ty Willness" userId="S::twillness@calgarychamber.com::54e24b14-f9b5-47af-b45f-d538c51be99d" providerId="AD" clId="Web-{2EFE3FC6-FC00-FBC7-6733-52C7A06C56C3}" dt="2026-03-10T15:04:03.965" v="0"/>
          <pc:sldLayoutMkLst>
            <pc:docMk/>
            <pc:sldMasterMk cId="2533448083" sldId="2147483842"/>
            <pc:sldLayoutMk cId="2181196157" sldId="2147483846"/>
          </pc:sldLayoutMkLst>
        </pc:sldLayoutChg>
        <pc:sldLayoutChg chg="del">
          <pc:chgData name="Ty Willness" userId="S::twillness@calgarychamber.com::54e24b14-f9b5-47af-b45f-d538c51be99d" providerId="AD" clId="Web-{2EFE3FC6-FC00-FBC7-6733-52C7A06C56C3}" dt="2026-03-10T15:04:03.965" v="0"/>
          <pc:sldLayoutMkLst>
            <pc:docMk/>
            <pc:sldMasterMk cId="2533448083" sldId="2147483842"/>
            <pc:sldLayoutMk cId="304412647" sldId="2147483847"/>
          </pc:sldLayoutMkLst>
        </pc:sldLayoutChg>
        <pc:sldLayoutChg chg="del">
          <pc:chgData name="Ty Willness" userId="S::twillness@calgarychamber.com::54e24b14-f9b5-47af-b45f-d538c51be99d" providerId="AD" clId="Web-{2EFE3FC6-FC00-FBC7-6733-52C7A06C56C3}" dt="2026-03-10T15:04:03.965" v="0"/>
          <pc:sldLayoutMkLst>
            <pc:docMk/>
            <pc:sldMasterMk cId="2533448083" sldId="2147483842"/>
            <pc:sldLayoutMk cId="1003099137" sldId="2147483848"/>
          </pc:sldLayoutMkLst>
        </pc:sldLayoutChg>
        <pc:sldLayoutChg chg="del">
          <pc:chgData name="Ty Willness" userId="S::twillness@calgarychamber.com::54e24b14-f9b5-47af-b45f-d538c51be99d" providerId="AD" clId="Web-{2EFE3FC6-FC00-FBC7-6733-52C7A06C56C3}" dt="2026-03-10T15:04:03.965" v="0"/>
          <pc:sldLayoutMkLst>
            <pc:docMk/>
            <pc:sldMasterMk cId="2533448083" sldId="2147483842"/>
            <pc:sldLayoutMk cId="3256296646" sldId="2147483849"/>
          </pc:sldLayoutMkLst>
        </pc:sldLayoutChg>
        <pc:sldLayoutChg chg="del">
          <pc:chgData name="Ty Willness" userId="S::twillness@calgarychamber.com::54e24b14-f9b5-47af-b45f-d538c51be99d" providerId="AD" clId="Web-{2EFE3FC6-FC00-FBC7-6733-52C7A06C56C3}" dt="2026-03-10T15:04:03.965" v="0"/>
          <pc:sldLayoutMkLst>
            <pc:docMk/>
            <pc:sldMasterMk cId="2533448083" sldId="2147483842"/>
            <pc:sldLayoutMk cId="3690475409" sldId="2147483850"/>
          </pc:sldLayoutMkLst>
        </pc:sldLayoutChg>
        <pc:sldLayoutChg chg="del">
          <pc:chgData name="Ty Willness" userId="S::twillness@calgarychamber.com::54e24b14-f9b5-47af-b45f-d538c51be99d" providerId="AD" clId="Web-{2EFE3FC6-FC00-FBC7-6733-52C7A06C56C3}" dt="2026-03-10T15:04:03.965" v="0"/>
          <pc:sldLayoutMkLst>
            <pc:docMk/>
            <pc:sldMasterMk cId="2533448083" sldId="2147483842"/>
            <pc:sldLayoutMk cId="3970288799" sldId="2147483851"/>
          </pc:sldLayoutMkLst>
        </pc:sldLayoutChg>
        <pc:sldLayoutChg chg="del">
          <pc:chgData name="Ty Willness" userId="S::twillness@calgarychamber.com::54e24b14-f9b5-47af-b45f-d538c51be99d" providerId="AD" clId="Web-{2EFE3FC6-FC00-FBC7-6733-52C7A06C56C3}" dt="2026-03-10T15:04:03.965" v="0"/>
          <pc:sldLayoutMkLst>
            <pc:docMk/>
            <pc:sldMasterMk cId="2533448083" sldId="2147483842"/>
            <pc:sldLayoutMk cId="1304759412" sldId="2147483852"/>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2522004037" sldId="2147483944"/>
        </pc:sldMasterMkLst>
        <pc:sldLayoutChg chg="del">
          <pc:chgData name="Ty Willness" userId="S::twillness@calgarychamber.com::54e24b14-f9b5-47af-b45f-d538c51be99d" providerId="AD" clId="Web-{2EFE3FC6-FC00-FBC7-6733-52C7A06C56C3}" dt="2026-03-10T15:04:03.965" v="0"/>
          <pc:sldLayoutMkLst>
            <pc:docMk/>
            <pc:sldMasterMk cId="2522004037" sldId="2147483944"/>
            <pc:sldLayoutMk cId="2359276838" sldId="2147483945"/>
          </pc:sldLayoutMkLst>
        </pc:sldLayoutChg>
        <pc:sldLayoutChg chg="del">
          <pc:chgData name="Ty Willness" userId="S::twillness@calgarychamber.com::54e24b14-f9b5-47af-b45f-d538c51be99d" providerId="AD" clId="Web-{2EFE3FC6-FC00-FBC7-6733-52C7A06C56C3}" dt="2026-03-10T15:04:03.965" v="0"/>
          <pc:sldLayoutMkLst>
            <pc:docMk/>
            <pc:sldMasterMk cId="2522004037" sldId="2147483944"/>
            <pc:sldLayoutMk cId="3390914238" sldId="2147483946"/>
          </pc:sldLayoutMkLst>
        </pc:sldLayoutChg>
        <pc:sldLayoutChg chg="del">
          <pc:chgData name="Ty Willness" userId="S::twillness@calgarychamber.com::54e24b14-f9b5-47af-b45f-d538c51be99d" providerId="AD" clId="Web-{2EFE3FC6-FC00-FBC7-6733-52C7A06C56C3}" dt="2026-03-10T15:04:03.965" v="0"/>
          <pc:sldLayoutMkLst>
            <pc:docMk/>
            <pc:sldMasterMk cId="2522004037" sldId="2147483944"/>
            <pc:sldLayoutMk cId="4205266737" sldId="2147483947"/>
          </pc:sldLayoutMkLst>
        </pc:sldLayoutChg>
        <pc:sldLayoutChg chg="del">
          <pc:chgData name="Ty Willness" userId="S::twillness@calgarychamber.com::54e24b14-f9b5-47af-b45f-d538c51be99d" providerId="AD" clId="Web-{2EFE3FC6-FC00-FBC7-6733-52C7A06C56C3}" dt="2026-03-10T15:04:03.965" v="0"/>
          <pc:sldLayoutMkLst>
            <pc:docMk/>
            <pc:sldMasterMk cId="2522004037" sldId="2147483944"/>
            <pc:sldLayoutMk cId="3233561066" sldId="2147483948"/>
          </pc:sldLayoutMkLst>
        </pc:sldLayoutChg>
        <pc:sldLayoutChg chg="del">
          <pc:chgData name="Ty Willness" userId="S::twillness@calgarychamber.com::54e24b14-f9b5-47af-b45f-d538c51be99d" providerId="AD" clId="Web-{2EFE3FC6-FC00-FBC7-6733-52C7A06C56C3}" dt="2026-03-10T15:04:03.965" v="0"/>
          <pc:sldLayoutMkLst>
            <pc:docMk/>
            <pc:sldMasterMk cId="2522004037" sldId="2147483944"/>
            <pc:sldLayoutMk cId="2938744161" sldId="2147483949"/>
          </pc:sldLayoutMkLst>
        </pc:sldLayoutChg>
        <pc:sldLayoutChg chg="del">
          <pc:chgData name="Ty Willness" userId="S::twillness@calgarychamber.com::54e24b14-f9b5-47af-b45f-d538c51be99d" providerId="AD" clId="Web-{2EFE3FC6-FC00-FBC7-6733-52C7A06C56C3}" dt="2026-03-10T15:04:03.965" v="0"/>
          <pc:sldLayoutMkLst>
            <pc:docMk/>
            <pc:sldMasterMk cId="2522004037" sldId="2147483944"/>
            <pc:sldLayoutMk cId="461209785" sldId="2147483950"/>
          </pc:sldLayoutMkLst>
        </pc:sldLayoutChg>
        <pc:sldLayoutChg chg="del">
          <pc:chgData name="Ty Willness" userId="S::twillness@calgarychamber.com::54e24b14-f9b5-47af-b45f-d538c51be99d" providerId="AD" clId="Web-{2EFE3FC6-FC00-FBC7-6733-52C7A06C56C3}" dt="2026-03-10T15:04:03.965" v="0"/>
          <pc:sldLayoutMkLst>
            <pc:docMk/>
            <pc:sldMasterMk cId="2522004037" sldId="2147483944"/>
            <pc:sldLayoutMk cId="1511409700" sldId="2147484037"/>
          </pc:sldLayoutMkLst>
        </pc:sldLayoutChg>
        <pc:sldLayoutChg chg="del">
          <pc:chgData name="Ty Willness" userId="S::twillness@calgarychamber.com::54e24b14-f9b5-47af-b45f-d538c51be99d" providerId="AD" clId="Web-{2EFE3FC6-FC00-FBC7-6733-52C7A06C56C3}" dt="2026-03-10T15:04:03.965" v="0"/>
          <pc:sldLayoutMkLst>
            <pc:docMk/>
            <pc:sldMasterMk cId="2522004037" sldId="2147483944"/>
            <pc:sldLayoutMk cId="19718884" sldId="2147484038"/>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241337546" sldId="2147483951"/>
        </pc:sldMasterMkLst>
        <pc:sldLayoutChg chg="del">
          <pc:chgData name="Ty Willness" userId="S::twillness@calgarychamber.com::54e24b14-f9b5-47af-b45f-d538c51be99d" providerId="AD" clId="Web-{2EFE3FC6-FC00-FBC7-6733-52C7A06C56C3}" dt="2026-03-10T15:04:03.965" v="0"/>
          <pc:sldLayoutMkLst>
            <pc:docMk/>
            <pc:sldMasterMk cId="241337546" sldId="2147483951"/>
            <pc:sldLayoutMk cId="1013442196" sldId="2147483952"/>
          </pc:sldLayoutMkLst>
        </pc:sldLayoutChg>
        <pc:sldLayoutChg chg="del">
          <pc:chgData name="Ty Willness" userId="S::twillness@calgarychamber.com::54e24b14-f9b5-47af-b45f-d538c51be99d" providerId="AD" clId="Web-{2EFE3FC6-FC00-FBC7-6733-52C7A06C56C3}" dt="2026-03-10T15:04:03.965" v="0"/>
          <pc:sldLayoutMkLst>
            <pc:docMk/>
            <pc:sldMasterMk cId="241337546" sldId="2147483951"/>
            <pc:sldLayoutMk cId="2780170119" sldId="2147483953"/>
          </pc:sldLayoutMkLst>
        </pc:sldLayoutChg>
        <pc:sldLayoutChg chg="del">
          <pc:chgData name="Ty Willness" userId="S::twillness@calgarychamber.com::54e24b14-f9b5-47af-b45f-d538c51be99d" providerId="AD" clId="Web-{2EFE3FC6-FC00-FBC7-6733-52C7A06C56C3}" dt="2026-03-10T15:04:03.965" v="0"/>
          <pc:sldLayoutMkLst>
            <pc:docMk/>
            <pc:sldMasterMk cId="241337546" sldId="2147483951"/>
            <pc:sldLayoutMk cId="3262446727" sldId="2147483954"/>
          </pc:sldLayoutMkLst>
        </pc:sldLayoutChg>
        <pc:sldLayoutChg chg="del">
          <pc:chgData name="Ty Willness" userId="S::twillness@calgarychamber.com::54e24b14-f9b5-47af-b45f-d538c51be99d" providerId="AD" clId="Web-{2EFE3FC6-FC00-FBC7-6733-52C7A06C56C3}" dt="2026-03-10T15:04:03.965" v="0"/>
          <pc:sldLayoutMkLst>
            <pc:docMk/>
            <pc:sldMasterMk cId="241337546" sldId="2147483951"/>
            <pc:sldLayoutMk cId="3880344041" sldId="2147483955"/>
          </pc:sldLayoutMkLst>
        </pc:sldLayoutChg>
        <pc:sldLayoutChg chg="del">
          <pc:chgData name="Ty Willness" userId="S::twillness@calgarychamber.com::54e24b14-f9b5-47af-b45f-d538c51be99d" providerId="AD" clId="Web-{2EFE3FC6-FC00-FBC7-6733-52C7A06C56C3}" dt="2026-03-10T15:04:03.965" v="0"/>
          <pc:sldLayoutMkLst>
            <pc:docMk/>
            <pc:sldMasterMk cId="241337546" sldId="2147483951"/>
            <pc:sldLayoutMk cId="451386030" sldId="2147483956"/>
          </pc:sldLayoutMkLst>
        </pc:sldLayoutChg>
        <pc:sldLayoutChg chg="del">
          <pc:chgData name="Ty Willness" userId="S::twillness@calgarychamber.com::54e24b14-f9b5-47af-b45f-d538c51be99d" providerId="AD" clId="Web-{2EFE3FC6-FC00-FBC7-6733-52C7A06C56C3}" dt="2026-03-10T15:04:03.965" v="0"/>
          <pc:sldLayoutMkLst>
            <pc:docMk/>
            <pc:sldMasterMk cId="241337546" sldId="2147483951"/>
            <pc:sldLayoutMk cId="3973179700" sldId="2147483957"/>
          </pc:sldLayoutMkLst>
        </pc:sldLayoutChg>
        <pc:sldLayoutChg chg="del">
          <pc:chgData name="Ty Willness" userId="S::twillness@calgarychamber.com::54e24b14-f9b5-47af-b45f-d538c51be99d" providerId="AD" clId="Web-{2EFE3FC6-FC00-FBC7-6733-52C7A06C56C3}" dt="2026-03-10T15:04:03.965" v="0"/>
          <pc:sldLayoutMkLst>
            <pc:docMk/>
            <pc:sldMasterMk cId="241337546" sldId="2147483951"/>
            <pc:sldLayoutMk cId="3939312114" sldId="2147484039"/>
          </pc:sldLayoutMkLst>
        </pc:sldLayoutChg>
        <pc:sldLayoutChg chg="del">
          <pc:chgData name="Ty Willness" userId="S::twillness@calgarychamber.com::54e24b14-f9b5-47af-b45f-d538c51be99d" providerId="AD" clId="Web-{2EFE3FC6-FC00-FBC7-6733-52C7A06C56C3}" dt="2026-03-10T15:04:03.965" v="0"/>
          <pc:sldLayoutMkLst>
            <pc:docMk/>
            <pc:sldMasterMk cId="241337546" sldId="2147483951"/>
            <pc:sldLayoutMk cId="2268926803" sldId="2147484040"/>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2065320401" sldId="2147483958"/>
        </pc:sldMasterMkLst>
        <pc:sldLayoutChg chg="del">
          <pc:chgData name="Ty Willness" userId="S::twillness@calgarychamber.com::54e24b14-f9b5-47af-b45f-d538c51be99d" providerId="AD" clId="Web-{2EFE3FC6-FC00-FBC7-6733-52C7A06C56C3}" dt="2026-03-10T15:04:03.965" v="0"/>
          <pc:sldLayoutMkLst>
            <pc:docMk/>
            <pc:sldMasterMk cId="2065320401" sldId="2147483958"/>
            <pc:sldLayoutMk cId="2603907308" sldId="2147483959"/>
          </pc:sldLayoutMkLst>
        </pc:sldLayoutChg>
        <pc:sldLayoutChg chg="del">
          <pc:chgData name="Ty Willness" userId="S::twillness@calgarychamber.com::54e24b14-f9b5-47af-b45f-d538c51be99d" providerId="AD" clId="Web-{2EFE3FC6-FC00-FBC7-6733-52C7A06C56C3}" dt="2026-03-10T15:04:03.965" v="0"/>
          <pc:sldLayoutMkLst>
            <pc:docMk/>
            <pc:sldMasterMk cId="2065320401" sldId="2147483958"/>
            <pc:sldLayoutMk cId="2092168687" sldId="2147483960"/>
          </pc:sldLayoutMkLst>
        </pc:sldLayoutChg>
        <pc:sldLayoutChg chg="del">
          <pc:chgData name="Ty Willness" userId="S::twillness@calgarychamber.com::54e24b14-f9b5-47af-b45f-d538c51be99d" providerId="AD" clId="Web-{2EFE3FC6-FC00-FBC7-6733-52C7A06C56C3}" dt="2026-03-10T15:04:03.965" v="0"/>
          <pc:sldLayoutMkLst>
            <pc:docMk/>
            <pc:sldMasterMk cId="2065320401" sldId="2147483958"/>
            <pc:sldLayoutMk cId="2628930539" sldId="2147483961"/>
          </pc:sldLayoutMkLst>
        </pc:sldLayoutChg>
        <pc:sldLayoutChg chg="del">
          <pc:chgData name="Ty Willness" userId="S::twillness@calgarychamber.com::54e24b14-f9b5-47af-b45f-d538c51be99d" providerId="AD" clId="Web-{2EFE3FC6-FC00-FBC7-6733-52C7A06C56C3}" dt="2026-03-10T15:04:03.965" v="0"/>
          <pc:sldLayoutMkLst>
            <pc:docMk/>
            <pc:sldMasterMk cId="2065320401" sldId="2147483958"/>
            <pc:sldLayoutMk cId="2197284232" sldId="2147483962"/>
          </pc:sldLayoutMkLst>
        </pc:sldLayoutChg>
        <pc:sldLayoutChg chg="del">
          <pc:chgData name="Ty Willness" userId="S::twillness@calgarychamber.com::54e24b14-f9b5-47af-b45f-d538c51be99d" providerId="AD" clId="Web-{2EFE3FC6-FC00-FBC7-6733-52C7A06C56C3}" dt="2026-03-10T15:04:03.965" v="0"/>
          <pc:sldLayoutMkLst>
            <pc:docMk/>
            <pc:sldMasterMk cId="2065320401" sldId="2147483958"/>
            <pc:sldLayoutMk cId="474822020" sldId="2147483963"/>
          </pc:sldLayoutMkLst>
        </pc:sldLayoutChg>
        <pc:sldLayoutChg chg="del">
          <pc:chgData name="Ty Willness" userId="S::twillness@calgarychamber.com::54e24b14-f9b5-47af-b45f-d538c51be99d" providerId="AD" clId="Web-{2EFE3FC6-FC00-FBC7-6733-52C7A06C56C3}" dt="2026-03-10T15:04:03.965" v="0"/>
          <pc:sldLayoutMkLst>
            <pc:docMk/>
            <pc:sldMasterMk cId="2065320401" sldId="2147483958"/>
            <pc:sldLayoutMk cId="2261033895" sldId="2147483964"/>
          </pc:sldLayoutMkLst>
        </pc:sldLayoutChg>
        <pc:sldLayoutChg chg="del">
          <pc:chgData name="Ty Willness" userId="S::twillness@calgarychamber.com::54e24b14-f9b5-47af-b45f-d538c51be99d" providerId="AD" clId="Web-{2EFE3FC6-FC00-FBC7-6733-52C7A06C56C3}" dt="2026-03-10T15:04:03.965" v="0"/>
          <pc:sldLayoutMkLst>
            <pc:docMk/>
            <pc:sldMasterMk cId="2065320401" sldId="2147483958"/>
            <pc:sldLayoutMk cId="32475690" sldId="2147484041"/>
          </pc:sldLayoutMkLst>
        </pc:sldLayoutChg>
        <pc:sldLayoutChg chg="del">
          <pc:chgData name="Ty Willness" userId="S::twillness@calgarychamber.com::54e24b14-f9b5-47af-b45f-d538c51be99d" providerId="AD" clId="Web-{2EFE3FC6-FC00-FBC7-6733-52C7A06C56C3}" dt="2026-03-10T15:04:03.965" v="0"/>
          <pc:sldLayoutMkLst>
            <pc:docMk/>
            <pc:sldMasterMk cId="2065320401" sldId="2147483958"/>
            <pc:sldLayoutMk cId="3552509162" sldId="2147484042"/>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3090817525" sldId="2147483965"/>
        </pc:sldMasterMkLst>
        <pc:sldLayoutChg chg="del">
          <pc:chgData name="Ty Willness" userId="S::twillness@calgarychamber.com::54e24b14-f9b5-47af-b45f-d538c51be99d" providerId="AD" clId="Web-{2EFE3FC6-FC00-FBC7-6733-52C7A06C56C3}" dt="2026-03-10T15:04:03.965" v="0"/>
          <pc:sldLayoutMkLst>
            <pc:docMk/>
            <pc:sldMasterMk cId="3090817525" sldId="2147483965"/>
            <pc:sldLayoutMk cId="1853070133" sldId="2147483966"/>
          </pc:sldLayoutMkLst>
        </pc:sldLayoutChg>
        <pc:sldLayoutChg chg="del">
          <pc:chgData name="Ty Willness" userId="S::twillness@calgarychamber.com::54e24b14-f9b5-47af-b45f-d538c51be99d" providerId="AD" clId="Web-{2EFE3FC6-FC00-FBC7-6733-52C7A06C56C3}" dt="2026-03-10T15:04:03.965" v="0"/>
          <pc:sldLayoutMkLst>
            <pc:docMk/>
            <pc:sldMasterMk cId="3090817525" sldId="2147483965"/>
            <pc:sldLayoutMk cId="22999270" sldId="2147483967"/>
          </pc:sldLayoutMkLst>
        </pc:sldLayoutChg>
        <pc:sldLayoutChg chg="del">
          <pc:chgData name="Ty Willness" userId="S::twillness@calgarychamber.com::54e24b14-f9b5-47af-b45f-d538c51be99d" providerId="AD" clId="Web-{2EFE3FC6-FC00-FBC7-6733-52C7A06C56C3}" dt="2026-03-10T15:04:03.965" v="0"/>
          <pc:sldLayoutMkLst>
            <pc:docMk/>
            <pc:sldMasterMk cId="3090817525" sldId="2147483965"/>
            <pc:sldLayoutMk cId="2213483820" sldId="2147483968"/>
          </pc:sldLayoutMkLst>
        </pc:sldLayoutChg>
        <pc:sldLayoutChg chg="del">
          <pc:chgData name="Ty Willness" userId="S::twillness@calgarychamber.com::54e24b14-f9b5-47af-b45f-d538c51be99d" providerId="AD" clId="Web-{2EFE3FC6-FC00-FBC7-6733-52C7A06C56C3}" dt="2026-03-10T15:04:03.965" v="0"/>
          <pc:sldLayoutMkLst>
            <pc:docMk/>
            <pc:sldMasterMk cId="3090817525" sldId="2147483965"/>
            <pc:sldLayoutMk cId="3715134670" sldId="2147483969"/>
          </pc:sldLayoutMkLst>
        </pc:sldLayoutChg>
        <pc:sldLayoutChg chg="del">
          <pc:chgData name="Ty Willness" userId="S::twillness@calgarychamber.com::54e24b14-f9b5-47af-b45f-d538c51be99d" providerId="AD" clId="Web-{2EFE3FC6-FC00-FBC7-6733-52C7A06C56C3}" dt="2026-03-10T15:04:03.965" v="0"/>
          <pc:sldLayoutMkLst>
            <pc:docMk/>
            <pc:sldMasterMk cId="3090817525" sldId="2147483965"/>
            <pc:sldLayoutMk cId="3822236324" sldId="2147483970"/>
          </pc:sldLayoutMkLst>
        </pc:sldLayoutChg>
        <pc:sldLayoutChg chg="del">
          <pc:chgData name="Ty Willness" userId="S::twillness@calgarychamber.com::54e24b14-f9b5-47af-b45f-d538c51be99d" providerId="AD" clId="Web-{2EFE3FC6-FC00-FBC7-6733-52C7A06C56C3}" dt="2026-03-10T15:04:03.965" v="0"/>
          <pc:sldLayoutMkLst>
            <pc:docMk/>
            <pc:sldMasterMk cId="3090817525" sldId="2147483965"/>
            <pc:sldLayoutMk cId="793107728" sldId="2147483971"/>
          </pc:sldLayoutMkLst>
        </pc:sldLayoutChg>
        <pc:sldLayoutChg chg="del">
          <pc:chgData name="Ty Willness" userId="S::twillness@calgarychamber.com::54e24b14-f9b5-47af-b45f-d538c51be99d" providerId="AD" clId="Web-{2EFE3FC6-FC00-FBC7-6733-52C7A06C56C3}" dt="2026-03-10T15:04:03.965" v="0"/>
          <pc:sldLayoutMkLst>
            <pc:docMk/>
            <pc:sldMasterMk cId="3090817525" sldId="2147483965"/>
            <pc:sldLayoutMk cId="946905378" sldId="2147484043"/>
          </pc:sldLayoutMkLst>
        </pc:sldLayoutChg>
        <pc:sldLayoutChg chg="del">
          <pc:chgData name="Ty Willness" userId="S::twillness@calgarychamber.com::54e24b14-f9b5-47af-b45f-d538c51be99d" providerId="AD" clId="Web-{2EFE3FC6-FC00-FBC7-6733-52C7A06C56C3}" dt="2026-03-10T15:04:03.965" v="0"/>
          <pc:sldLayoutMkLst>
            <pc:docMk/>
            <pc:sldMasterMk cId="3090817525" sldId="2147483965"/>
            <pc:sldLayoutMk cId="969064237" sldId="2147484044"/>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2207640877" sldId="2147483972"/>
        </pc:sldMasterMkLst>
        <pc:sldLayoutChg chg="del">
          <pc:chgData name="Ty Willness" userId="S::twillness@calgarychamber.com::54e24b14-f9b5-47af-b45f-d538c51be99d" providerId="AD" clId="Web-{2EFE3FC6-FC00-FBC7-6733-52C7A06C56C3}" dt="2026-03-10T15:04:03.965" v="0"/>
          <pc:sldLayoutMkLst>
            <pc:docMk/>
            <pc:sldMasterMk cId="2207640877" sldId="2147483972"/>
            <pc:sldLayoutMk cId="3540383838" sldId="2147483973"/>
          </pc:sldLayoutMkLst>
        </pc:sldLayoutChg>
        <pc:sldLayoutChg chg="del">
          <pc:chgData name="Ty Willness" userId="S::twillness@calgarychamber.com::54e24b14-f9b5-47af-b45f-d538c51be99d" providerId="AD" clId="Web-{2EFE3FC6-FC00-FBC7-6733-52C7A06C56C3}" dt="2026-03-10T15:04:03.965" v="0"/>
          <pc:sldLayoutMkLst>
            <pc:docMk/>
            <pc:sldMasterMk cId="2207640877" sldId="2147483972"/>
            <pc:sldLayoutMk cId="2905580798" sldId="2147483974"/>
          </pc:sldLayoutMkLst>
        </pc:sldLayoutChg>
        <pc:sldLayoutChg chg="del">
          <pc:chgData name="Ty Willness" userId="S::twillness@calgarychamber.com::54e24b14-f9b5-47af-b45f-d538c51be99d" providerId="AD" clId="Web-{2EFE3FC6-FC00-FBC7-6733-52C7A06C56C3}" dt="2026-03-10T15:04:03.965" v="0"/>
          <pc:sldLayoutMkLst>
            <pc:docMk/>
            <pc:sldMasterMk cId="2207640877" sldId="2147483972"/>
            <pc:sldLayoutMk cId="628747464" sldId="2147483975"/>
          </pc:sldLayoutMkLst>
        </pc:sldLayoutChg>
        <pc:sldLayoutChg chg="del">
          <pc:chgData name="Ty Willness" userId="S::twillness@calgarychamber.com::54e24b14-f9b5-47af-b45f-d538c51be99d" providerId="AD" clId="Web-{2EFE3FC6-FC00-FBC7-6733-52C7A06C56C3}" dt="2026-03-10T15:04:03.965" v="0"/>
          <pc:sldLayoutMkLst>
            <pc:docMk/>
            <pc:sldMasterMk cId="2207640877" sldId="2147483972"/>
            <pc:sldLayoutMk cId="2322267531" sldId="2147483976"/>
          </pc:sldLayoutMkLst>
        </pc:sldLayoutChg>
        <pc:sldLayoutChg chg="del">
          <pc:chgData name="Ty Willness" userId="S::twillness@calgarychamber.com::54e24b14-f9b5-47af-b45f-d538c51be99d" providerId="AD" clId="Web-{2EFE3FC6-FC00-FBC7-6733-52C7A06C56C3}" dt="2026-03-10T15:04:03.965" v="0"/>
          <pc:sldLayoutMkLst>
            <pc:docMk/>
            <pc:sldMasterMk cId="2207640877" sldId="2147483972"/>
            <pc:sldLayoutMk cId="2676012417" sldId="2147483977"/>
          </pc:sldLayoutMkLst>
        </pc:sldLayoutChg>
        <pc:sldLayoutChg chg="del">
          <pc:chgData name="Ty Willness" userId="S::twillness@calgarychamber.com::54e24b14-f9b5-47af-b45f-d538c51be99d" providerId="AD" clId="Web-{2EFE3FC6-FC00-FBC7-6733-52C7A06C56C3}" dt="2026-03-10T15:04:03.965" v="0"/>
          <pc:sldLayoutMkLst>
            <pc:docMk/>
            <pc:sldMasterMk cId="2207640877" sldId="2147483972"/>
            <pc:sldLayoutMk cId="3547121635" sldId="2147483978"/>
          </pc:sldLayoutMkLst>
        </pc:sldLayoutChg>
        <pc:sldLayoutChg chg="del">
          <pc:chgData name="Ty Willness" userId="S::twillness@calgarychamber.com::54e24b14-f9b5-47af-b45f-d538c51be99d" providerId="AD" clId="Web-{2EFE3FC6-FC00-FBC7-6733-52C7A06C56C3}" dt="2026-03-10T15:04:03.965" v="0"/>
          <pc:sldLayoutMkLst>
            <pc:docMk/>
            <pc:sldMasterMk cId="2207640877" sldId="2147483972"/>
            <pc:sldLayoutMk cId="273350541" sldId="2147484045"/>
          </pc:sldLayoutMkLst>
        </pc:sldLayoutChg>
        <pc:sldLayoutChg chg="del">
          <pc:chgData name="Ty Willness" userId="S::twillness@calgarychamber.com::54e24b14-f9b5-47af-b45f-d538c51be99d" providerId="AD" clId="Web-{2EFE3FC6-FC00-FBC7-6733-52C7A06C56C3}" dt="2026-03-10T15:04:03.965" v="0"/>
          <pc:sldLayoutMkLst>
            <pc:docMk/>
            <pc:sldMasterMk cId="2207640877" sldId="2147483972"/>
            <pc:sldLayoutMk cId="3076760620" sldId="2147484046"/>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2478331760" sldId="2147483979"/>
        </pc:sldMasterMkLst>
        <pc:sldLayoutChg chg="del">
          <pc:chgData name="Ty Willness" userId="S::twillness@calgarychamber.com::54e24b14-f9b5-47af-b45f-d538c51be99d" providerId="AD" clId="Web-{2EFE3FC6-FC00-FBC7-6733-52C7A06C56C3}" dt="2026-03-10T15:04:03.965" v="0"/>
          <pc:sldLayoutMkLst>
            <pc:docMk/>
            <pc:sldMasterMk cId="2478331760" sldId="2147483979"/>
            <pc:sldLayoutMk cId="1138607283" sldId="2147483980"/>
          </pc:sldLayoutMkLst>
        </pc:sldLayoutChg>
        <pc:sldLayoutChg chg="del">
          <pc:chgData name="Ty Willness" userId="S::twillness@calgarychamber.com::54e24b14-f9b5-47af-b45f-d538c51be99d" providerId="AD" clId="Web-{2EFE3FC6-FC00-FBC7-6733-52C7A06C56C3}" dt="2026-03-10T15:04:03.965" v="0"/>
          <pc:sldLayoutMkLst>
            <pc:docMk/>
            <pc:sldMasterMk cId="2478331760" sldId="2147483979"/>
            <pc:sldLayoutMk cId="4273170838" sldId="2147483981"/>
          </pc:sldLayoutMkLst>
        </pc:sldLayoutChg>
        <pc:sldLayoutChg chg="del">
          <pc:chgData name="Ty Willness" userId="S::twillness@calgarychamber.com::54e24b14-f9b5-47af-b45f-d538c51be99d" providerId="AD" clId="Web-{2EFE3FC6-FC00-FBC7-6733-52C7A06C56C3}" dt="2026-03-10T15:04:03.965" v="0"/>
          <pc:sldLayoutMkLst>
            <pc:docMk/>
            <pc:sldMasterMk cId="2478331760" sldId="2147483979"/>
            <pc:sldLayoutMk cId="2059550578" sldId="2147483982"/>
          </pc:sldLayoutMkLst>
        </pc:sldLayoutChg>
        <pc:sldLayoutChg chg="del">
          <pc:chgData name="Ty Willness" userId="S::twillness@calgarychamber.com::54e24b14-f9b5-47af-b45f-d538c51be99d" providerId="AD" clId="Web-{2EFE3FC6-FC00-FBC7-6733-52C7A06C56C3}" dt="2026-03-10T15:04:03.965" v="0"/>
          <pc:sldLayoutMkLst>
            <pc:docMk/>
            <pc:sldMasterMk cId="2478331760" sldId="2147483979"/>
            <pc:sldLayoutMk cId="370280251" sldId="2147483983"/>
          </pc:sldLayoutMkLst>
        </pc:sldLayoutChg>
        <pc:sldLayoutChg chg="del">
          <pc:chgData name="Ty Willness" userId="S::twillness@calgarychamber.com::54e24b14-f9b5-47af-b45f-d538c51be99d" providerId="AD" clId="Web-{2EFE3FC6-FC00-FBC7-6733-52C7A06C56C3}" dt="2026-03-10T15:04:03.965" v="0"/>
          <pc:sldLayoutMkLst>
            <pc:docMk/>
            <pc:sldMasterMk cId="2478331760" sldId="2147483979"/>
            <pc:sldLayoutMk cId="3017197657" sldId="2147483984"/>
          </pc:sldLayoutMkLst>
        </pc:sldLayoutChg>
        <pc:sldLayoutChg chg="del">
          <pc:chgData name="Ty Willness" userId="S::twillness@calgarychamber.com::54e24b14-f9b5-47af-b45f-d538c51be99d" providerId="AD" clId="Web-{2EFE3FC6-FC00-FBC7-6733-52C7A06C56C3}" dt="2026-03-10T15:04:03.965" v="0"/>
          <pc:sldLayoutMkLst>
            <pc:docMk/>
            <pc:sldMasterMk cId="2478331760" sldId="2147483979"/>
            <pc:sldLayoutMk cId="152201117" sldId="2147483985"/>
          </pc:sldLayoutMkLst>
        </pc:sldLayoutChg>
        <pc:sldLayoutChg chg="del">
          <pc:chgData name="Ty Willness" userId="S::twillness@calgarychamber.com::54e24b14-f9b5-47af-b45f-d538c51be99d" providerId="AD" clId="Web-{2EFE3FC6-FC00-FBC7-6733-52C7A06C56C3}" dt="2026-03-10T15:04:03.965" v="0"/>
          <pc:sldLayoutMkLst>
            <pc:docMk/>
            <pc:sldMasterMk cId="2478331760" sldId="2147483979"/>
            <pc:sldLayoutMk cId="2878034817" sldId="2147484059"/>
          </pc:sldLayoutMkLst>
        </pc:sldLayoutChg>
        <pc:sldLayoutChg chg="del">
          <pc:chgData name="Ty Willness" userId="S::twillness@calgarychamber.com::54e24b14-f9b5-47af-b45f-d538c51be99d" providerId="AD" clId="Web-{2EFE3FC6-FC00-FBC7-6733-52C7A06C56C3}" dt="2026-03-10T15:04:03.965" v="0"/>
          <pc:sldLayoutMkLst>
            <pc:docMk/>
            <pc:sldMasterMk cId="2478331760" sldId="2147483979"/>
            <pc:sldLayoutMk cId="96304146" sldId="2147484060"/>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329670273" sldId="2147483986"/>
        </pc:sldMasterMkLst>
        <pc:sldLayoutChg chg="del">
          <pc:chgData name="Ty Willness" userId="S::twillness@calgarychamber.com::54e24b14-f9b5-47af-b45f-d538c51be99d" providerId="AD" clId="Web-{2EFE3FC6-FC00-FBC7-6733-52C7A06C56C3}" dt="2026-03-10T15:04:03.965" v="0"/>
          <pc:sldLayoutMkLst>
            <pc:docMk/>
            <pc:sldMasterMk cId="329670273" sldId="2147483986"/>
            <pc:sldLayoutMk cId="513350098" sldId="2147483987"/>
          </pc:sldLayoutMkLst>
        </pc:sldLayoutChg>
        <pc:sldLayoutChg chg="del">
          <pc:chgData name="Ty Willness" userId="S::twillness@calgarychamber.com::54e24b14-f9b5-47af-b45f-d538c51be99d" providerId="AD" clId="Web-{2EFE3FC6-FC00-FBC7-6733-52C7A06C56C3}" dt="2026-03-10T15:04:03.965" v="0"/>
          <pc:sldLayoutMkLst>
            <pc:docMk/>
            <pc:sldMasterMk cId="329670273" sldId="2147483986"/>
            <pc:sldLayoutMk cId="3077155859" sldId="2147483988"/>
          </pc:sldLayoutMkLst>
        </pc:sldLayoutChg>
        <pc:sldLayoutChg chg="del">
          <pc:chgData name="Ty Willness" userId="S::twillness@calgarychamber.com::54e24b14-f9b5-47af-b45f-d538c51be99d" providerId="AD" clId="Web-{2EFE3FC6-FC00-FBC7-6733-52C7A06C56C3}" dt="2026-03-10T15:04:03.965" v="0"/>
          <pc:sldLayoutMkLst>
            <pc:docMk/>
            <pc:sldMasterMk cId="329670273" sldId="2147483986"/>
            <pc:sldLayoutMk cId="2526215166" sldId="2147483989"/>
          </pc:sldLayoutMkLst>
        </pc:sldLayoutChg>
        <pc:sldLayoutChg chg="del">
          <pc:chgData name="Ty Willness" userId="S::twillness@calgarychamber.com::54e24b14-f9b5-47af-b45f-d538c51be99d" providerId="AD" clId="Web-{2EFE3FC6-FC00-FBC7-6733-52C7A06C56C3}" dt="2026-03-10T15:04:03.965" v="0"/>
          <pc:sldLayoutMkLst>
            <pc:docMk/>
            <pc:sldMasterMk cId="329670273" sldId="2147483986"/>
            <pc:sldLayoutMk cId="2515002867" sldId="2147483990"/>
          </pc:sldLayoutMkLst>
        </pc:sldLayoutChg>
        <pc:sldLayoutChg chg="del">
          <pc:chgData name="Ty Willness" userId="S::twillness@calgarychamber.com::54e24b14-f9b5-47af-b45f-d538c51be99d" providerId="AD" clId="Web-{2EFE3FC6-FC00-FBC7-6733-52C7A06C56C3}" dt="2026-03-10T15:04:03.965" v="0"/>
          <pc:sldLayoutMkLst>
            <pc:docMk/>
            <pc:sldMasterMk cId="329670273" sldId="2147483986"/>
            <pc:sldLayoutMk cId="1295299509" sldId="2147483991"/>
          </pc:sldLayoutMkLst>
        </pc:sldLayoutChg>
        <pc:sldLayoutChg chg="del">
          <pc:chgData name="Ty Willness" userId="S::twillness@calgarychamber.com::54e24b14-f9b5-47af-b45f-d538c51be99d" providerId="AD" clId="Web-{2EFE3FC6-FC00-FBC7-6733-52C7A06C56C3}" dt="2026-03-10T15:04:03.965" v="0"/>
          <pc:sldLayoutMkLst>
            <pc:docMk/>
            <pc:sldMasterMk cId="329670273" sldId="2147483986"/>
            <pc:sldLayoutMk cId="2418087259" sldId="2147483992"/>
          </pc:sldLayoutMkLst>
        </pc:sldLayoutChg>
        <pc:sldLayoutChg chg="del">
          <pc:chgData name="Ty Willness" userId="S::twillness@calgarychamber.com::54e24b14-f9b5-47af-b45f-d538c51be99d" providerId="AD" clId="Web-{2EFE3FC6-FC00-FBC7-6733-52C7A06C56C3}" dt="2026-03-10T15:04:03.965" v="0"/>
          <pc:sldLayoutMkLst>
            <pc:docMk/>
            <pc:sldMasterMk cId="329670273" sldId="2147483986"/>
            <pc:sldLayoutMk cId="1346187440" sldId="2147484047"/>
          </pc:sldLayoutMkLst>
        </pc:sldLayoutChg>
        <pc:sldLayoutChg chg="del">
          <pc:chgData name="Ty Willness" userId="S::twillness@calgarychamber.com::54e24b14-f9b5-47af-b45f-d538c51be99d" providerId="AD" clId="Web-{2EFE3FC6-FC00-FBC7-6733-52C7A06C56C3}" dt="2026-03-10T15:04:03.965" v="0"/>
          <pc:sldLayoutMkLst>
            <pc:docMk/>
            <pc:sldMasterMk cId="329670273" sldId="2147483986"/>
            <pc:sldLayoutMk cId="4110273705" sldId="2147484048"/>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3742933432" sldId="2147483993"/>
        </pc:sldMasterMkLst>
        <pc:sldLayoutChg chg="del">
          <pc:chgData name="Ty Willness" userId="S::twillness@calgarychamber.com::54e24b14-f9b5-47af-b45f-d538c51be99d" providerId="AD" clId="Web-{2EFE3FC6-FC00-FBC7-6733-52C7A06C56C3}" dt="2026-03-10T15:04:03.965" v="0"/>
          <pc:sldLayoutMkLst>
            <pc:docMk/>
            <pc:sldMasterMk cId="3742933432" sldId="2147483993"/>
            <pc:sldLayoutMk cId="3203699580" sldId="2147483994"/>
          </pc:sldLayoutMkLst>
        </pc:sldLayoutChg>
        <pc:sldLayoutChg chg="del">
          <pc:chgData name="Ty Willness" userId="S::twillness@calgarychamber.com::54e24b14-f9b5-47af-b45f-d538c51be99d" providerId="AD" clId="Web-{2EFE3FC6-FC00-FBC7-6733-52C7A06C56C3}" dt="2026-03-10T15:04:03.965" v="0"/>
          <pc:sldLayoutMkLst>
            <pc:docMk/>
            <pc:sldMasterMk cId="3742933432" sldId="2147483993"/>
            <pc:sldLayoutMk cId="1907498787" sldId="2147483995"/>
          </pc:sldLayoutMkLst>
        </pc:sldLayoutChg>
        <pc:sldLayoutChg chg="del">
          <pc:chgData name="Ty Willness" userId="S::twillness@calgarychamber.com::54e24b14-f9b5-47af-b45f-d538c51be99d" providerId="AD" clId="Web-{2EFE3FC6-FC00-FBC7-6733-52C7A06C56C3}" dt="2026-03-10T15:04:03.965" v="0"/>
          <pc:sldLayoutMkLst>
            <pc:docMk/>
            <pc:sldMasterMk cId="3742933432" sldId="2147483993"/>
            <pc:sldLayoutMk cId="508538429" sldId="2147483996"/>
          </pc:sldLayoutMkLst>
        </pc:sldLayoutChg>
        <pc:sldLayoutChg chg="del">
          <pc:chgData name="Ty Willness" userId="S::twillness@calgarychamber.com::54e24b14-f9b5-47af-b45f-d538c51be99d" providerId="AD" clId="Web-{2EFE3FC6-FC00-FBC7-6733-52C7A06C56C3}" dt="2026-03-10T15:04:03.965" v="0"/>
          <pc:sldLayoutMkLst>
            <pc:docMk/>
            <pc:sldMasterMk cId="3742933432" sldId="2147483993"/>
            <pc:sldLayoutMk cId="2109035830" sldId="2147483997"/>
          </pc:sldLayoutMkLst>
        </pc:sldLayoutChg>
        <pc:sldLayoutChg chg="del">
          <pc:chgData name="Ty Willness" userId="S::twillness@calgarychamber.com::54e24b14-f9b5-47af-b45f-d538c51be99d" providerId="AD" clId="Web-{2EFE3FC6-FC00-FBC7-6733-52C7A06C56C3}" dt="2026-03-10T15:04:03.965" v="0"/>
          <pc:sldLayoutMkLst>
            <pc:docMk/>
            <pc:sldMasterMk cId="3742933432" sldId="2147483993"/>
            <pc:sldLayoutMk cId="3513910360" sldId="2147483998"/>
          </pc:sldLayoutMkLst>
        </pc:sldLayoutChg>
        <pc:sldLayoutChg chg="del">
          <pc:chgData name="Ty Willness" userId="S::twillness@calgarychamber.com::54e24b14-f9b5-47af-b45f-d538c51be99d" providerId="AD" clId="Web-{2EFE3FC6-FC00-FBC7-6733-52C7A06C56C3}" dt="2026-03-10T15:04:03.965" v="0"/>
          <pc:sldLayoutMkLst>
            <pc:docMk/>
            <pc:sldMasterMk cId="3742933432" sldId="2147483993"/>
            <pc:sldLayoutMk cId="100046577" sldId="2147483999"/>
          </pc:sldLayoutMkLst>
        </pc:sldLayoutChg>
        <pc:sldLayoutChg chg="del">
          <pc:chgData name="Ty Willness" userId="S::twillness@calgarychamber.com::54e24b14-f9b5-47af-b45f-d538c51be99d" providerId="AD" clId="Web-{2EFE3FC6-FC00-FBC7-6733-52C7A06C56C3}" dt="2026-03-10T15:04:03.965" v="0"/>
          <pc:sldLayoutMkLst>
            <pc:docMk/>
            <pc:sldMasterMk cId="3742933432" sldId="2147483993"/>
            <pc:sldLayoutMk cId="2851503968" sldId="2147484049"/>
          </pc:sldLayoutMkLst>
        </pc:sldLayoutChg>
        <pc:sldLayoutChg chg="del">
          <pc:chgData name="Ty Willness" userId="S::twillness@calgarychamber.com::54e24b14-f9b5-47af-b45f-d538c51be99d" providerId="AD" clId="Web-{2EFE3FC6-FC00-FBC7-6733-52C7A06C56C3}" dt="2026-03-10T15:04:03.965" v="0"/>
          <pc:sldLayoutMkLst>
            <pc:docMk/>
            <pc:sldMasterMk cId="3742933432" sldId="2147483993"/>
            <pc:sldLayoutMk cId="3987512356" sldId="2147484050"/>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1001069953" sldId="2147484007"/>
        </pc:sldMasterMkLst>
        <pc:sldLayoutChg chg="del">
          <pc:chgData name="Ty Willness" userId="S::twillness@calgarychamber.com::54e24b14-f9b5-47af-b45f-d538c51be99d" providerId="AD" clId="Web-{2EFE3FC6-FC00-FBC7-6733-52C7A06C56C3}" dt="2026-03-10T15:04:03.965" v="0"/>
          <pc:sldLayoutMkLst>
            <pc:docMk/>
            <pc:sldMasterMk cId="1001069953" sldId="2147484007"/>
            <pc:sldLayoutMk cId="4109321629" sldId="2147484008"/>
          </pc:sldLayoutMkLst>
        </pc:sldLayoutChg>
        <pc:sldLayoutChg chg="del">
          <pc:chgData name="Ty Willness" userId="S::twillness@calgarychamber.com::54e24b14-f9b5-47af-b45f-d538c51be99d" providerId="AD" clId="Web-{2EFE3FC6-FC00-FBC7-6733-52C7A06C56C3}" dt="2026-03-10T15:04:03.965" v="0"/>
          <pc:sldLayoutMkLst>
            <pc:docMk/>
            <pc:sldMasterMk cId="1001069953" sldId="2147484007"/>
            <pc:sldLayoutMk cId="4104284808" sldId="2147484009"/>
          </pc:sldLayoutMkLst>
        </pc:sldLayoutChg>
        <pc:sldLayoutChg chg="del">
          <pc:chgData name="Ty Willness" userId="S::twillness@calgarychamber.com::54e24b14-f9b5-47af-b45f-d538c51be99d" providerId="AD" clId="Web-{2EFE3FC6-FC00-FBC7-6733-52C7A06C56C3}" dt="2026-03-10T15:04:03.965" v="0"/>
          <pc:sldLayoutMkLst>
            <pc:docMk/>
            <pc:sldMasterMk cId="1001069953" sldId="2147484007"/>
            <pc:sldLayoutMk cId="1008570921" sldId="2147484010"/>
          </pc:sldLayoutMkLst>
        </pc:sldLayoutChg>
        <pc:sldLayoutChg chg="del">
          <pc:chgData name="Ty Willness" userId="S::twillness@calgarychamber.com::54e24b14-f9b5-47af-b45f-d538c51be99d" providerId="AD" clId="Web-{2EFE3FC6-FC00-FBC7-6733-52C7A06C56C3}" dt="2026-03-10T15:04:03.965" v="0"/>
          <pc:sldLayoutMkLst>
            <pc:docMk/>
            <pc:sldMasterMk cId="1001069953" sldId="2147484007"/>
            <pc:sldLayoutMk cId="4274142627" sldId="2147484011"/>
          </pc:sldLayoutMkLst>
        </pc:sldLayoutChg>
        <pc:sldLayoutChg chg="del">
          <pc:chgData name="Ty Willness" userId="S::twillness@calgarychamber.com::54e24b14-f9b5-47af-b45f-d538c51be99d" providerId="AD" clId="Web-{2EFE3FC6-FC00-FBC7-6733-52C7A06C56C3}" dt="2026-03-10T15:04:03.965" v="0"/>
          <pc:sldLayoutMkLst>
            <pc:docMk/>
            <pc:sldMasterMk cId="1001069953" sldId="2147484007"/>
            <pc:sldLayoutMk cId="3170929408" sldId="2147484012"/>
          </pc:sldLayoutMkLst>
        </pc:sldLayoutChg>
        <pc:sldLayoutChg chg="del">
          <pc:chgData name="Ty Willness" userId="S::twillness@calgarychamber.com::54e24b14-f9b5-47af-b45f-d538c51be99d" providerId="AD" clId="Web-{2EFE3FC6-FC00-FBC7-6733-52C7A06C56C3}" dt="2026-03-10T15:04:03.965" v="0"/>
          <pc:sldLayoutMkLst>
            <pc:docMk/>
            <pc:sldMasterMk cId="1001069953" sldId="2147484007"/>
            <pc:sldLayoutMk cId="3560544889" sldId="2147484013"/>
          </pc:sldLayoutMkLst>
        </pc:sldLayoutChg>
        <pc:sldLayoutChg chg="del">
          <pc:chgData name="Ty Willness" userId="S::twillness@calgarychamber.com::54e24b14-f9b5-47af-b45f-d538c51be99d" providerId="AD" clId="Web-{2EFE3FC6-FC00-FBC7-6733-52C7A06C56C3}" dt="2026-03-10T15:04:03.965" v="0"/>
          <pc:sldLayoutMkLst>
            <pc:docMk/>
            <pc:sldMasterMk cId="1001069953" sldId="2147484007"/>
            <pc:sldLayoutMk cId="1469851231" sldId="2147484053"/>
          </pc:sldLayoutMkLst>
        </pc:sldLayoutChg>
        <pc:sldLayoutChg chg="del">
          <pc:chgData name="Ty Willness" userId="S::twillness@calgarychamber.com::54e24b14-f9b5-47af-b45f-d538c51be99d" providerId="AD" clId="Web-{2EFE3FC6-FC00-FBC7-6733-52C7A06C56C3}" dt="2026-03-10T15:04:03.965" v="0"/>
          <pc:sldLayoutMkLst>
            <pc:docMk/>
            <pc:sldMasterMk cId="1001069953" sldId="2147484007"/>
            <pc:sldLayoutMk cId="604470043" sldId="2147484054"/>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2516217778" sldId="2147484021"/>
        </pc:sldMasterMkLst>
        <pc:sldLayoutChg chg="del">
          <pc:chgData name="Ty Willness" userId="S::twillness@calgarychamber.com::54e24b14-f9b5-47af-b45f-d538c51be99d" providerId="AD" clId="Web-{2EFE3FC6-FC00-FBC7-6733-52C7A06C56C3}" dt="2026-03-10T15:04:03.965" v="0"/>
          <pc:sldLayoutMkLst>
            <pc:docMk/>
            <pc:sldMasterMk cId="2516217778" sldId="2147484021"/>
            <pc:sldLayoutMk cId="121228665" sldId="2147484022"/>
          </pc:sldLayoutMkLst>
        </pc:sldLayoutChg>
        <pc:sldLayoutChg chg="del">
          <pc:chgData name="Ty Willness" userId="S::twillness@calgarychamber.com::54e24b14-f9b5-47af-b45f-d538c51be99d" providerId="AD" clId="Web-{2EFE3FC6-FC00-FBC7-6733-52C7A06C56C3}" dt="2026-03-10T15:04:03.965" v="0"/>
          <pc:sldLayoutMkLst>
            <pc:docMk/>
            <pc:sldMasterMk cId="2516217778" sldId="2147484021"/>
            <pc:sldLayoutMk cId="2975441876" sldId="2147484023"/>
          </pc:sldLayoutMkLst>
        </pc:sldLayoutChg>
        <pc:sldLayoutChg chg="del">
          <pc:chgData name="Ty Willness" userId="S::twillness@calgarychamber.com::54e24b14-f9b5-47af-b45f-d538c51be99d" providerId="AD" clId="Web-{2EFE3FC6-FC00-FBC7-6733-52C7A06C56C3}" dt="2026-03-10T15:04:03.965" v="0"/>
          <pc:sldLayoutMkLst>
            <pc:docMk/>
            <pc:sldMasterMk cId="2516217778" sldId="2147484021"/>
            <pc:sldLayoutMk cId="252844389" sldId="2147484024"/>
          </pc:sldLayoutMkLst>
        </pc:sldLayoutChg>
        <pc:sldLayoutChg chg="del">
          <pc:chgData name="Ty Willness" userId="S::twillness@calgarychamber.com::54e24b14-f9b5-47af-b45f-d538c51be99d" providerId="AD" clId="Web-{2EFE3FC6-FC00-FBC7-6733-52C7A06C56C3}" dt="2026-03-10T15:04:03.965" v="0"/>
          <pc:sldLayoutMkLst>
            <pc:docMk/>
            <pc:sldMasterMk cId="2516217778" sldId="2147484021"/>
            <pc:sldLayoutMk cId="3484680556" sldId="2147484025"/>
          </pc:sldLayoutMkLst>
        </pc:sldLayoutChg>
        <pc:sldLayoutChg chg="del">
          <pc:chgData name="Ty Willness" userId="S::twillness@calgarychamber.com::54e24b14-f9b5-47af-b45f-d538c51be99d" providerId="AD" clId="Web-{2EFE3FC6-FC00-FBC7-6733-52C7A06C56C3}" dt="2026-03-10T15:04:03.965" v="0"/>
          <pc:sldLayoutMkLst>
            <pc:docMk/>
            <pc:sldMasterMk cId="2516217778" sldId="2147484021"/>
            <pc:sldLayoutMk cId="1934431593" sldId="2147484026"/>
          </pc:sldLayoutMkLst>
        </pc:sldLayoutChg>
        <pc:sldLayoutChg chg="del">
          <pc:chgData name="Ty Willness" userId="S::twillness@calgarychamber.com::54e24b14-f9b5-47af-b45f-d538c51be99d" providerId="AD" clId="Web-{2EFE3FC6-FC00-FBC7-6733-52C7A06C56C3}" dt="2026-03-10T15:04:03.965" v="0"/>
          <pc:sldLayoutMkLst>
            <pc:docMk/>
            <pc:sldMasterMk cId="2516217778" sldId="2147484021"/>
            <pc:sldLayoutMk cId="3003989850" sldId="2147484027"/>
          </pc:sldLayoutMkLst>
        </pc:sldLayoutChg>
        <pc:sldLayoutChg chg="del">
          <pc:chgData name="Ty Willness" userId="S::twillness@calgarychamber.com::54e24b14-f9b5-47af-b45f-d538c51be99d" providerId="AD" clId="Web-{2EFE3FC6-FC00-FBC7-6733-52C7A06C56C3}" dt="2026-03-10T15:04:03.965" v="0"/>
          <pc:sldLayoutMkLst>
            <pc:docMk/>
            <pc:sldMasterMk cId="2516217778" sldId="2147484021"/>
            <pc:sldLayoutMk cId="1815481366" sldId="2147484057"/>
          </pc:sldLayoutMkLst>
        </pc:sldLayoutChg>
        <pc:sldLayoutChg chg="del">
          <pc:chgData name="Ty Willness" userId="S::twillness@calgarychamber.com::54e24b14-f9b5-47af-b45f-d538c51be99d" providerId="AD" clId="Web-{2EFE3FC6-FC00-FBC7-6733-52C7A06C56C3}" dt="2026-03-10T15:04:03.965" v="0"/>
          <pc:sldLayoutMkLst>
            <pc:docMk/>
            <pc:sldMasterMk cId="2516217778" sldId="2147484021"/>
            <pc:sldLayoutMk cId="2532652850" sldId="2147484058"/>
          </pc:sldLayoutMkLst>
        </pc:sldLayoutChg>
      </pc:sldMasterChg>
      <pc:sldMasterChg chg="del delSldLayout">
        <pc:chgData name="Ty Willness" userId="S::twillness@calgarychamber.com::54e24b14-f9b5-47af-b45f-d538c51be99d" providerId="AD" clId="Web-{2EFE3FC6-FC00-FBC7-6733-52C7A06C56C3}" dt="2026-03-10T15:04:03.965" v="0"/>
        <pc:sldMasterMkLst>
          <pc:docMk/>
          <pc:sldMasterMk cId="822679856" sldId="2147484028"/>
        </pc:sldMasterMkLst>
        <pc:sldLayoutChg chg="del">
          <pc:chgData name="Ty Willness" userId="S::twillness@calgarychamber.com::54e24b14-f9b5-47af-b45f-d538c51be99d" providerId="AD" clId="Web-{2EFE3FC6-FC00-FBC7-6733-52C7A06C56C3}" dt="2026-03-10T15:04:03.965" v="0"/>
          <pc:sldLayoutMkLst>
            <pc:docMk/>
            <pc:sldMasterMk cId="822679856" sldId="2147484028"/>
            <pc:sldLayoutMk cId="21454220" sldId="2147484029"/>
          </pc:sldLayoutMkLst>
        </pc:sldLayoutChg>
        <pc:sldLayoutChg chg="del">
          <pc:chgData name="Ty Willness" userId="S::twillness@calgarychamber.com::54e24b14-f9b5-47af-b45f-d538c51be99d" providerId="AD" clId="Web-{2EFE3FC6-FC00-FBC7-6733-52C7A06C56C3}" dt="2026-03-10T15:04:03.965" v="0"/>
          <pc:sldLayoutMkLst>
            <pc:docMk/>
            <pc:sldMasterMk cId="822679856" sldId="2147484028"/>
            <pc:sldLayoutMk cId="3109275996" sldId="2147484030"/>
          </pc:sldLayoutMkLst>
        </pc:sldLayoutChg>
        <pc:sldLayoutChg chg="del">
          <pc:chgData name="Ty Willness" userId="S::twillness@calgarychamber.com::54e24b14-f9b5-47af-b45f-d538c51be99d" providerId="AD" clId="Web-{2EFE3FC6-FC00-FBC7-6733-52C7A06C56C3}" dt="2026-03-10T15:04:03.965" v="0"/>
          <pc:sldLayoutMkLst>
            <pc:docMk/>
            <pc:sldMasterMk cId="822679856" sldId="2147484028"/>
            <pc:sldLayoutMk cId="1865839660" sldId="2147484031"/>
          </pc:sldLayoutMkLst>
        </pc:sldLayoutChg>
        <pc:sldLayoutChg chg="del">
          <pc:chgData name="Ty Willness" userId="S::twillness@calgarychamber.com::54e24b14-f9b5-47af-b45f-d538c51be99d" providerId="AD" clId="Web-{2EFE3FC6-FC00-FBC7-6733-52C7A06C56C3}" dt="2026-03-10T15:04:03.965" v="0"/>
          <pc:sldLayoutMkLst>
            <pc:docMk/>
            <pc:sldMasterMk cId="822679856" sldId="2147484028"/>
            <pc:sldLayoutMk cId="3195228481" sldId="2147484032"/>
          </pc:sldLayoutMkLst>
        </pc:sldLayoutChg>
        <pc:sldLayoutChg chg="del">
          <pc:chgData name="Ty Willness" userId="S::twillness@calgarychamber.com::54e24b14-f9b5-47af-b45f-d538c51be99d" providerId="AD" clId="Web-{2EFE3FC6-FC00-FBC7-6733-52C7A06C56C3}" dt="2026-03-10T15:04:03.965" v="0"/>
          <pc:sldLayoutMkLst>
            <pc:docMk/>
            <pc:sldMasterMk cId="822679856" sldId="2147484028"/>
            <pc:sldLayoutMk cId="211708220" sldId="2147484033"/>
          </pc:sldLayoutMkLst>
        </pc:sldLayoutChg>
        <pc:sldLayoutChg chg="del">
          <pc:chgData name="Ty Willness" userId="S::twillness@calgarychamber.com::54e24b14-f9b5-47af-b45f-d538c51be99d" providerId="AD" clId="Web-{2EFE3FC6-FC00-FBC7-6733-52C7A06C56C3}" dt="2026-03-10T15:04:03.965" v="0"/>
          <pc:sldLayoutMkLst>
            <pc:docMk/>
            <pc:sldMasterMk cId="822679856" sldId="2147484028"/>
            <pc:sldLayoutMk cId="1388578682" sldId="2147484034"/>
          </pc:sldLayoutMkLst>
        </pc:sldLayoutChg>
        <pc:sldLayoutChg chg="del">
          <pc:chgData name="Ty Willness" userId="S::twillness@calgarychamber.com::54e24b14-f9b5-47af-b45f-d538c51be99d" providerId="AD" clId="Web-{2EFE3FC6-FC00-FBC7-6733-52C7A06C56C3}" dt="2026-03-10T15:04:03.965" v="0"/>
          <pc:sldLayoutMkLst>
            <pc:docMk/>
            <pc:sldMasterMk cId="822679856" sldId="2147484028"/>
            <pc:sldLayoutMk cId="3802122869" sldId="2147484061"/>
          </pc:sldLayoutMkLst>
        </pc:sldLayoutChg>
        <pc:sldLayoutChg chg="del">
          <pc:chgData name="Ty Willness" userId="S::twillness@calgarychamber.com::54e24b14-f9b5-47af-b45f-d538c51be99d" providerId="AD" clId="Web-{2EFE3FC6-FC00-FBC7-6733-52C7A06C56C3}" dt="2026-03-10T15:04:03.965" v="0"/>
          <pc:sldLayoutMkLst>
            <pc:docMk/>
            <pc:sldMasterMk cId="822679856" sldId="2147484028"/>
            <pc:sldLayoutMk cId="4153877559" sldId="2147484062"/>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4.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13023240405227"/>
          <c:y val="0.22017631604731228"/>
          <c:w val="0.6778726053176064"/>
          <c:h val="0.66671778267417992"/>
        </c:manualLayout>
      </c:layout>
      <c:pieChart>
        <c:varyColors val="1"/>
        <c:ser>
          <c:idx val="0"/>
          <c:order val="0"/>
          <c:tx>
            <c:strRef>
              <c:f>Sheet1!$B$1</c:f>
              <c:strCache>
                <c:ptCount val="1"/>
                <c:pt idx="0">
                  <c:v>Business Outlook - Next 12 Months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891-4763-943C-D8F580E0E38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891-4763-943C-D8F580E0E384}"/>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8891-4763-943C-D8F580E0E384}"/>
              </c:ext>
            </c:extLst>
          </c:dPt>
          <c:dPt>
            <c:idx val="3"/>
            <c:bubble3D val="0"/>
            <c:spPr>
              <a:solidFill>
                <a:schemeClr val="accent6"/>
              </a:solidFill>
              <a:ln w="19050">
                <a:solidFill>
                  <a:schemeClr val="lt1"/>
                </a:solidFill>
              </a:ln>
              <a:effectLst/>
            </c:spPr>
            <c:extLst>
              <c:ext xmlns:c16="http://schemas.microsoft.com/office/drawing/2014/chart" uri="{C3380CC4-5D6E-409C-BE32-E72D297353CC}">
                <c16:uniqueId val="{00000007-8891-4763-943C-D8F580E0E38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891-4763-943C-D8F580E0E384}"/>
              </c:ext>
            </c:extLst>
          </c:dPt>
          <c:cat>
            <c:strRef>
              <c:f>Sheet1!$A$2:$A$6</c:f>
              <c:strCache>
                <c:ptCount val="5"/>
                <c:pt idx="0">
                  <c:v>Very Optimistic</c:v>
                </c:pt>
                <c:pt idx="1">
                  <c:v>Somewhat Optimistic</c:v>
                </c:pt>
                <c:pt idx="2">
                  <c:v>Somewhat Pessimistic</c:v>
                </c:pt>
                <c:pt idx="3">
                  <c:v>Very Pessimistic</c:v>
                </c:pt>
                <c:pt idx="4">
                  <c:v>Unknown</c:v>
                </c:pt>
              </c:strCache>
            </c:strRef>
          </c:cat>
          <c:val>
            <c:numRef>
              <c:f>Sheet1!$B$2:$B$6</c:f>
              <c:numCache>
                <c:formatCode>General</c:formatCode>
                <c:ptCount val="5"/>
                <c:pt idx="0">
                  <c:v>24</c:v>
                </c:pt>
                <c:pt idx="1">
                  <c:v>44</c:v>
                </c:pt>
                <c:pt idx="2">
                  <c:v>18</c:v>
                </c:pt>
                <c:pt idx="3">
                  <c:v>6</c:v>
                </c:pt>
                <c:pt idx="4">
                  <c:v>8</c:v>
                </c:pt>
              </c:numCache>
            </c:numRef>
          </c:val>
          <c:extLst>
            <c:ext xmlns:c16="http://schemas.microsoft.com/office/drawing/2014/chart" uri="{C3380CC4-5D6E-409C-BE32-E72D297353CC}">
              <c16:uniqueId val="{0000000A-8891-4763-943C-D8F580E0E38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r>
              <a:rPr lang="en-CA" b="1">
                <a:solidFill>
                  <a:srgbClr val="0076C0"/>
                </a:solidFill>
                <a:latin typeface="Poppins" panose="00000500000000000000" pitchFamily="2" charset="0"/>
                <a:cs typeface="Poppins" panose="00000500000000000000" pitchFamily="2" charset="0"/>
              </a:rPr>
              <a:t>Twelve month</a:t>
            </a:r>
            <a:r>
              <a:rPr lang="en-CA" b="1" baseline="0">
                <a:solidFill>
                  <a:srgbClr val="0076C0"/>
                </a:solidFill>
                <a:latin typeface="Poppins" panose="00000500000000000000" pitchFamily="2" charset="0"/>
                <a:cs typeface="Poppins" panose="00000500000000000000" pitchFamily="2" charset="0"/>
              </a:rPr>
              <a:t> sentiment</a:t>
            </a:r>
            <a:endParaRPr lang="en-CA" b="1">
              <a:solidFill>
                <a:srgbClr val="0076C0"/>
              </a:solidFill>
              <a:latin typeface="Poppins" panose="00000500000000000000" pitchFamily="2" charset="0"/>
              <a:cs typeface="Poppins" panose="00000500000000000000" pitchFamily="2" charset="0"/>
            </a:endParaRPr>
          </a:p>
        </c:rich>
      </c:tx>
      <c:layout>
        <c:manualLayout>
          <c:xMode val="edge"/>
          <c:yMode val="edge"/>
          <c:x val="0.24565338328044559"/>
          <c:y val="7.193947114859012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CA"/>
        </a:p>
      </c:txPr>
    </c:title>
    <c:autoTitleDeleted val="0"/>
    <c:plotArea>
      <c:layout/>
      <c:lineChart>
        <c:grouping val="standard"/>
        <c:varyColors val="0"/>
        <c:ser>
          <c:idx val="0"/>
          <c:order val="0"/>
          <c:tx>
            <c:strRef>
              <c:f>Sheet1!$B$1</c:f>
              <c:strCache>
                <c:ptCount val="1"/>
                <c:pt idx="0">
                  <c:v>Optimistic</c:v>
                </c:pt>
              </c:strCache>
            </c:strRef>
          </c:tx>
          <c:spPr>
            <a:ln w="28575" cap="rnd">
              <a:solidFill>
                <a:schemeClr val="accent2"/>
              </a:solidFill>
              <a:round/>
            </a:ln>
            <a:effectLst/>
          </c:spPr>
          <c:marker>
            <c:symbol val="circle"/>
            <c:size val="5"/>
            <c:spPr>
              <a:solidFill>
                <a:schemeClr val="accent2"/>
              </a:solidFill>
              <a:ln w="9525">
                <a:no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Sheet1!$B$2:$B$6</c:f>
              <c:numCache>
                <c:formatCode>0.00%</c:formatCode>
                <c:ptCount val="5"/>
                <c:pt idx="0">
                  <c:v>0.78</c:v>
                </c:pt>
                <c:pt idx="1">
                  <c:v>0.73</c:v>
                </c:pt>
                <c:pt idx="2">
                  <c:v>0.8</c:v>
                </c:pt>
                <c:pt idx="3">
                  <c:v>0.69</c:v>
                </c:pt>
                <c:pt idx="4">
                  <c:v>0.68</c:v>
                </c:pt>
              </c:numCache>
            </c:numRef>
          </c:val>
          <c:smooth val="0"/>
          <c:extLst>
            <c:ext xmlns:c16="http://schemas.microsoft.com/office/drawing/2014/chart" uri="{C3380CC4-5D6E-409C-BE32-E72D297353CC}">
              <c16:uniqueId val="{00000000-1996-4F87-A18C-4D2E4682DB75}"/>
            </c:ext>
          </c:extLst>
        </c:ser>
        <c:ser>
          <c:idx val="1"/>
          <c:order val="1"/>
          <c:tx>
            <c:strRef>
              <c:f>Sheet1!$C$1</c:f>
              <c:strCache>
                <c:ptCount val="1"/>
                <c:pt idx="0">
                  <c:v>Pessimistic</c:v>
                </c:pt>
              </c:strCache>
            </c:strRef>
          </c:tx>
          <c:spPr>
            <a:ln w="28575" cap="rnd">
              <a:solidFill>
                <a:srgbClr val="0076C0"/>
              </a:solidFill>
              <a:round/>
            </a:ln>
            <a:effectLst/>
          </c:spPr>
          <c:marker>
            <c:symbol val="circle"/>
            <c:size val="5"/>
            <c:spPr>
              <a:solidFill>
                <a:srgbClr val="0076C0"/>
              </a:solidFill>
              <a:ln w="9525">
                <a:solidFill>
                  <a:schemeClr val="accent1"/>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Sheet1!$C$2:$C$6</c:f>
              <c:numCache>
                <c:formatCode>0.00%</c:formatCode>
                <c:ptCount val="5"/>
                <c:pt idx="0">
                  <c:v>0.14000000000000001</c:v>
                </c:pt>
                <c:pt idx="1">
                  <c:v>0.15</c:v>
                </c:pt>
                <c:pt idx="2">
                  <c:v>0.11</c:v>
                </c:pt>
                <c:pt idx="3">
                  <c:v>0.2</c:v>
                </c:pt>
                <c:pt idx="4">
                  <c:v>0.24</c:v>
                </c:pt>
              </c:numCache>
            </c:numRef>
          </c:val>
          <c:smooth val="0"/>
          <c:extLst>
            <c:ext xmlns:c16="http://schemas.microsoft.com/office/drawing/2014/chart" uri="{C3380CC4-5D6E-409C-BE32-E72D297353CC}">
              <c16:uniqueId val="{00000001-1996-4F87-A18C-4D2E4682DB75}"/>
            </c:ext>
          </c:extLst>
        </c:ser>
        <c:ser>
          <c:idx val="2"/>
          <c:order val="2"/>
          <c:tx>
            <c:strRef>
              <c:f>Sheet1!$D$1</c:f>
              <c:strCache>
                <c:ptCount val="1"/>
                <c:pt idx="0">
                  <c:v>Unknown</c:v>
                </c:pt>
              </c:strCache>
            </c:strRef>
          </c:tx>
          <c:spPr>
            <a:ln w="28575" cap="rnd">
              <a:solidFill>
                <a:srgbClr val="49C5B1"/>
              </a:solidFill>
              <a:round/>
            </a:ln>
            <a:effectLst/>
          </c:spPr>
          <c:marker>
            <c:symbol val="circle"/>
            <c:size val="5"/>
            <c:spPr>
              <a:solidFill>
                <a:srgbClr val="49C5B1"/>
              </a:solidFill>
              <a:ln w="9525">
                <a:solidFill>
                  <a:srgbClr val="49C5B1"/>
                </a:solidFill>
              </a:ln>
              <a:effectLst/>
            </c:spPr>
          </c:marker>
          <c:dPt>
            <c:idx val="0"/>
            <c:marker>
              <c:symbol val="circle"/>
              <c:size val="5"/>
              <c:spPr>
                <a:solidFill>
                  <a:srgbClr val="49C5B1"/>
                </a:solidFill>
                <a:ln w="9525">
                  <a:solidFill>
                    <a:srgbClr val="49C5B1"/>
                  </a:solidFill>
                </a:ln>
                <a:effectLst/>
              </c:spPr>
            </c:marker>
            <c:bubble3D val="0"/>
            <c:extLst>
              <c:ext xmlns:c16="http://schemas.microsoft.com/office/drawing/2014/chart" uri="{C3380CC4-5D6E-409C-BE32-E72D297353CC}">
                <c16:uniqueId val="{00000002-1996-4F87-A18C-4D2E4682DB75}"/>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Sheet1!$D$2:$D$6</c:f>
              <c:numCache>
                <c:formatCode>0.00%</c:formatCode>
                <c:ptCount val="5"/>
                <c:pt idx="0">
                  <c:v>0.09</c:v>
                </c:pt>
                <c:pt idx="1">
                  <c:v>0.12</c:v>
                </c:pt>
                <c:pt idx="2">
                  <c:v>0.09</c:v>
                </c:pt>
                <c:pt idx="3">
                  <c:v>0.11</c:v>
                </c:pt>
                <c:pt idx="4">
                  <c:v>0.08</c:v>
                </c:pt>
              </c:numCache>
            </c:numRef>
          </c:val>
          <c:smooth val="0"/>
          <c:extLst>
            <c:ext xmlns:c16="http://schemas.microsoft.com/office/drawing/2014/chart" uri="{C3380CC4-5D6E-409C-BE32-E72D297353CC}">
              <c16:uniqueId val="{00000004-1996-4F87-A18C-4D2E4682DB75}"/>
            </c:ext>
          </c:extLst>
        </c:ser>
        <c:dLbls>
          <c:dLblPos val="t"/>
          <c:showLegendKey val="0"/>
          <c:showVal val="1"/>
          <c:showCatName val="0"/>
          <c:showSerName val="0"/>
          <c:showPercent val="0"/>
          <c:showBubbleSize val="0"/>
        </c:dLbls>
        <c:marker val="1"/>
        <c:smooth val="0"/>
        <c:axId val="1381327119"/>
        <c:axId val="1385793231"/>
      </c:lineChart>
      <c:catAx>
        <c:axId val="138132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crossAx val="1385793231"/>
        <c:crosses val="autoZero"/>
        <c:auto val="1"/>
        <c:lblAlgn val="ctr"/>
        <c:lblOffset val="100"/>
        <c:noMultiLvlLbl val="0"/>
      </c:catAx>
      <c:valAx>
        <c:axId val="138579323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crossAx val="13813271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Expected to worsen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6.0742679847090149E-2"/>
                  <c:y val="-1.8581214560187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1B-4BDB-A3F5-7EB46B6413D7}"/>
                </c:ext>
              </c:extLst>
            </c:dLbl>
            <c:dLbl>
              <c:idx val="1"/>
              <c:layout>
                <c:manualLayout>
                  <c:x val="-6.3218646582220706E-2"/>
                  <c:y val="-2.56716985195836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54E-40D4-BC7B-B5B15F56E48B}"/>
                </c:ext>
              </c:extLst>
            </c:dLbl>
            <c:dLbl>
              <c:idx val="2"/>
              <c:layout>
                <c:manualLayout>
                  <c:x val="-7.9907294811965516E-3"/>
                  <c:y val="5.76806096550607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254E-40D4-BC7B-B5B15F56E48B}"/>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254E-40D4-BC7B-B5B15F56E48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Sheet1!$B$2:$B$6</c:f>
              <c:numCache>
                <c:formatCode>0%</c:formatCode>
                <c:ptCount val="5"/>
                <c:pt idx="0">
                  <c:v>0.30199999999999999</c:v>
                </c:pt>
                <c:pt idx="1">
                  <c:v>0.376</c:v>
                </c:pt>
                <c:pt idx="2">
                  <c:v>0.66600000000000004</c:v>
                </c:pt>
                <c:pt idx="3">
                  <c:v>0.59</c:v>
                </c:pt>
                <c:pt idx="4">
                  <c:v>0.49</c:v>
                </c:pt>
              </c:numCache>
            </c:numRef>
          </c:val>
          <c:smooth val="0"/>
          <c:extLst>
            <c:ext xmlns:c16="http://schemas.microsoft.com/office/drawing/2014/chart" uri="{C3380CC4-5D6E-409C-BE32-E72D297353CC}">
              <c16:uniqueId val="{00000003-254E-40D4-BC7B-B5B15F56E48B}"/>
            </c:ext>
          </c:extLst>
        </c:ser>
        <c:ser>
          <c:idx val="2"/>
          <c:order val="2"/>
          <c:tx>
            <c:strRef>
              <c:f>Sheet1!$D$1</c:f>
              <c:strCache>
                <c:ptCount val="1"/>
                <c:pt idx="0">
                  <c:v>Expected to improve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1.2319267362885427E-2"/>
                  <c:y val="-4.684876965519065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91B-4BDB-A3F5-7EB46B6413D7}"/>
                </c:ext>
              </c:extLst>
            </c:dLbl>
            <c:dLbl>
              <c:idx val="2"/>
              <c:layout>
                <c:manualLayout>
                  <c:x val="-1.2356292452322835E-3"/>
                  <c:y val="-4.65399279456255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91B-4BDB-A3F5-7EB46B6413D7}"/>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6-254E-40D4-BC7B-B5B15F56E48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Sheet1!$D$2:$D$6</c:f>
              <c:numCache>
                <c:formatCode>0%</c:formatCode>
                <c:ptCount val="5"/>
                <c:pt idx="0">
                  <c:v>1E-3</c:v>
                </c:pt>
                <c:pt idx="1">
                  <c:v>0.17899999999999999</c:v>
                </c:pt>
                <c:pt idx="2">
                  <c:v>0.02</c:v>
                </c:pt>
                <c:pt idx="3">
                  <c:v>7.0000000000000007E-2</c:v>
                </c:pt>
                <c:pt idx="4">
                  <c:v>0.15</c:v>
                </c:pt>
              </c:numCache>
            </c:numRef>
          </c:val>
          <c:smooth val="0"/>
          <c:extLst>
            <c:ext xmlns:c16="http://schemas.microsoft.com/office/drawing/2014/chart" uri="{C3380CC4-5D6E-409C-BE32-E72D297353CC}">
              <c16:uniqueId val="{00000007-254E-40D4-BC7B-B5B15F56E48B}"/>
            </c:ext>
          </c:extLst>
        </c:ser>
        <c:dLbls>
          <c:showLegendKey val="0"/>
          <c:showVal val="0"/>
          <c:showCatName val="0"/>
          <c:showSerName val="0"/>
          <c:showPercent val="0"/>
          <c:showBubbleSize val="0"/>
        </c:dLbls>
        <c:marker val="1"/>
        <c:smooth val="0"/>
        <c:axId val="1559197823"/>
        <c:axId val="1559198303"/>
      </c:lineChart>
      <c:lineChart>
        <c:grouping val="standard"/>
        <c:varyColors val="0"/>
        <c:ser>
          <c:idx val="1"/>
          <c:order val="1"/>
          <c:tx>
            <c:strRef>
              <c:f>Sheet1!$C$1</c:f>
              <c:strCache>
                <c:ptCount val="1"/>
                <c:pt idx="0">
                  <c:v> Expected to remain about the same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2.2209462771426599E-2"/>
                  <c:y val="-6.3599294701891587E-2"/>
                </c:manualLayout>
              </c:layout>
              <c:tx>
                <c:rich>
                  <a:bodyPr/>
                  <a:lstStyle/>
                  <a:p>
                    <a:fld id="{FB2005AC-C41A-4BC3-968E-CC439CBEEB0D}" type="VALUE">
                      <a:rPr lang="en-US" b="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91B-4BDB-A3F5-7EB46B6413D7}"/>
                </c:ext>
              </c:extLst>
            </c:dLbl>
            <c:dLbl>
              <c:idx val="2"/>
              <c:layout>
                <c:manualLayout>
                  <c:x val="-1.4660960128291191E-2"/>
                  <c:y val="-4.7772369578470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91B-4BDB-A3F5-7EB46B6413D7}"/>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A-254E-40D4-BC7B-B5B15F56E48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Sheet1!$C$2:$C$6</c:f>
              <c:numCache>
                <c:formatCode>0%</c:formatCode>
                <c:ptCount val="5"/>
                <c:pt idx="0">
                  <c:v>0.69699999999999995</c:v>
                </c:pt>
                <c:pt idx="1">
                  <c:v>0.44500000000000001</c:v>
                </c:pt>
                <c:pt idx="2">
                  <c:v>0.309</c:v>
                </c:pt>
                <c:pt idx="3">
                  <c:v>0.34</c:v>
                </c:pt>
                <c:pt idx="4">
                  <c:v>0.36</c:v>
                </c:pt>
              </c:numCache>
            </c:numRef>
          </c:val>
          <c:smooth val="0"/>
          <c:extLst>
            <c:ext xmlns:c16="http://schemas.microsoft.com/office/drawing/2014/chart" uri="{C3380CC4-5D6E-409C-BE32-E72D297353CC}">
              <c16:uniqueId val="{0000000B-254E-40D4-BC7B-B5B15F56E48B}"/>
            </c:ext>
          </c:extLst>
        </c:ser>
        <c:dLbls>
          <c:showLegendKey val="0"/>
          <c:showVal val="0"/>
          <c:showCatName val="0"/>
          <c:showSerName val="0"/>
          <c:showPercent val="0"/>
          <c:showBubbleSize val="0"/>
        </c:dLbls>
        <c:marker val="1"/>
        <c:smooth val="0"/>
        <c:axId val="1442231808"/>
        <c:axId val="1389842591"/>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8303"/>
        <c:crosses val="autoZero"/>
        <c:auto val="1"/>
        <c:lblAlgn val="ctr"/>
        <c:lblOffset val="100"/>
        <c:noMultiLvlLbl val="0"/>
      </c:catAx>
      <c:valAx>
        <c:axId val="1559198303"/>
        <c:scaling>
          <c:orientation val="minMax"/>
          <c:max val="0.85000000000000009"/>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7823"/>
        <c:crosses val="autoZero"/>
        <c:crossBetween val="between"/>
      </c:valAx>
      <c:valAx>
        <c:axId val="1389842591"/>
        <c:scaling>
          <c:orientation val="minMax"/>
        </c:scaling>
        <c:delete val="1"/>
        <c:axPos val="r"/>
        <c:numFmt formatCode="0%" sourceLinked="1"/>
        <c:majorTickMark val="out"/>
        <c:minorTickMark val="none"/>
        <c:tickLblPos val="nextTo"/>
        <c:crossAx val="1442231808"/>
        <c:crosses val="max"/>
        <c:crossBetween val="between"/>
      </c:valAx>
      <c:catAx>
        <c:axId val="1442231808"/>
        <c:scaling>
          <c:orientation val="minMax"/>
        </c:scaling>
        <c:delete val="1"/>
        <c:axPos val="b"/>
        <c:numFmt formatCode="General" sourceLinked="1"/>
        <c:majorTickMark val="out"/>
        <c:minorTickMark val="none"/>
        <c:tickLblPos val="nextTo"/>
        <c:crossAx val="138984259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r>
              <a:rPr lang="en-US">
                <a:solidFill>
                  <a:srgbClr val="041E42"/>
                </a:solidFill>
                <a:latin typeface="Poppins" panose="00000500000000000000" pitchFamily="2" charset="0"/>
                <a:cs typeface="Poppins" panose="00000500000000000000" pitchFamily="2" charset="0"/>
              </a:rPr>
              <a:t>Q3 2025</a:t>
            </a:r>
          </a:p>
        </c:rich>
      </c:tx>
      <c:overlay val="0"/>
      <c:spPr>
        <a:noFill/>
        <a:ln>
          <a:noFill/>
        </a:ln>
        <a:effectLst/>
      </c:spPr>
      <c:txPr>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endParaRPr lang="en-US"/>
        </a:p>
      </c:txPr>
    </c:title>
    <c:autoTitleDeleted val="0"/>
    <c:plotArea>
      <c:layout>
        <c:manualLayout>
          <c:layoutTarget val="inner"/>
          <c:xMode val="edge"/>
          <c:yMode val="edge"/>
          <c:x val="0.16856711793613219"/>
          <c:y val="0.16586538612655549"/>
          <c:w val="0.66286557701098581"/>
          <c:h val="0.74233244407712828"/>
        </c:manualLayout>
      </c:layout>
      <c:pieChart>
        <c:varyColors val="1"/>
        <c:ser>
          <c:idx val="0"/>
          <c:order val="0"/>
          <c:tx>
            <c:strRef>
              <c:f>Sheet1!$B$1</c:f>
              <c:strCache>
                <c:ptCount val="1"/>
                <c:pt idx="0">
                  <c:v>Q3 2024</c:v>
                </c:pt>
              </c:strCache>
            </c:strRef>
          </c:tx>
          <c:spPr>
            <a:ln>
              <a:noFill/>
            </a:ln>
          </c:spPr>
          <c:explosion val="10"/>
          <c:dPt>
            <c:idx val="0"/>
            <c:bubble3D val="0"/>
            <c:spPr>
              <a:solidFill>
                <a:srgbClr val="6F7BD6"/>
              </a:solidFill>
              <a:ln w="19050">
                <a:solidFill>
                  <a:srgbClr val="6F7BD6"/>
                </a:solidFill>
              </a:ln>
              <a:effectLst/>
            </c:spPr>
            <c:extLst>
              <c:ext xmlns:c16="http://schemas.microsoft.com/office/drawing/2014/chart" uri="{C3380CC4-5D6E-409C-BE32-E72D297353CC}">
                <c16:uniqueId val="{00000001-A387-4733-8638-CE846F78B0CB}"/>
              </c:ext>
            </c:extLst>
          </c:dPt>
          <c:dPt>
            <c:idx val="1"/>
            <c:bubble3D val="0"/>
            <c:spPr>
              <a:solidFill>
                <a:srgbClr val="0076C0"/>
              </a:solidFill>
              <a:ln w="19050">
                <a:solidFill>
                  <a:srgbClr val="0076C0"/>
                </a:solidFill>
              </a:ln>
              <a:effectLst/>
            </c:spPr>
            <c:extLst>
              <c:ext xmlns:c16="http://schemas.microsoft.com/office/drawing/2014/chart" uri="{C3380CC4-5D6E-409C-BE32-E72D297353CC}">
                <c16:uniqueId val="{00000003-A387-4733-8638-CE846F78B0CB}"/>
              </c:ext>
            </c:extLst>
          </c:dPt>
          <c:dPt>
            <c:idx val="2"/>
            <c:bubble3D val="0"/>
            <c:spPr>
              <a:solidFill>
                <a:schemeClr val="accent2"/>
              </a:solidFill>
              <a:ln w="19050">
                <a:noFill/>
              </a:ln>
              <a:effectLst/>
            </c:spPr>
            <c:extLst>
              <c:ext xmlns:c16="http://schemas.microsoft.com/office/drawing/2014/chart" uri="{C3380CC4-5D6E-409C-BE32-E72D297353CC}">
                <c16:uniqueId val="{00000005-A387-4733-8638-CE846F78B0CB}"/>
              </c:ext>
            </c:extLst>
          </c:dPt>
          <c:dLbls>
            <c:dLbl>
              <c:idx val="0"/>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A387-4733-8638-CE846F78B0CB}"/>
                </c:ext>
              </c:extLst>
            </c:dLbl>
            <c:dLbl>
              <c:idx val="1"/>
              <c:layout>
                <c:manualLayout>
                  <c:x val="-1.1766942358237411E-2"/>
                  <c:y val="-2.9132315110008489E-3"/>
                </c:manualLayout>
              </c:layout>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A387-4733-8638-CE846F78B0CB}"/>
                </c:ext>
              </c:extLst>
            </c:dLbl>
            <c:dLbl>
              <c:idx val="2"/>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A387-4733-8638-CE846F78B0CB}"/>
                </c:ext>
              </c:extLst>
            </c:dLbl>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Supply chains challenges are expected to worsen</c:v>
                </c:pt>
                <c:pt idx="1">
                  <c:v>Supply chain challenges are expected to remain about the same</c:v>
                </c:pt>
                <c:pt idx="2">
                  <c:v>Supply chain challenges are expected to improve</c:v>
                </c:pt>
              </c:strCache>
            </c:strRef>
          </c:cat>
          <c:val>
            <c:numRef>
              <c:f>Sheet1!$B$2:$B$4</c:f>
              <c:numCache>
                <c:formatCode>General</c:formatCode>
                <c:ptCount val="3"/>
                <c:pt idx="0">
                  <c:v>49</c:v>
                </c:pt>
                <c:pt idx="1">
                  <c:v>36</c:v>
                </c:pt>
                <c:pt idx="2">
                  <c:v>15</c:v>
                </c:pt>
              </c:numCache>
            </c:numRef>
          </c:val>
          <c:extLst>
            <c:ext xmlns:c16="http://schemas.microsoft.com/office/drawing/2014/chart" uri="{C3380CC4-5D6E-409C-BE32-E72D297353CC}">
              <c16:uniqueId val="{00000006-A387-4733-8638-CE846F78B0CB}"/>
            </c:ext>
          </c:extLst>
        </c:ser>
        <c:dLbls>
          <c:showLegendKey val="0"/>
          <c:showVal val="0"/>
          <c:showCatName val="0"/>
          <c:showSerName val="0"/>
          <c:showPercent val="0"/>
          <c:showBubbleSize val="0"/>
          <c:showLeaderLines val="0"/>
        </c:dLbls>
        <c:firstSliceAng val="3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r>
              <a:rPr lang="en-US">
                <a:solidFill>
                  <a:srgbClr val="041E42"/>
                </a:solidFill>
                <a:latin typeface="Poppins" panose="00000500000000000000" pitchFamily="2" charset="0"/>
                <a:cs typeface="Poppins" panose="00000500000000000000" pitchFamily="2" charset="0"/>
              </a:rPr>
              <a:t>Q3 2024</a:t>
            </a:r>
          </a:p>
        </c:rich>
      </c:tx>
      <c:overlay val="0"/>
      <c:spPr>
        <a:noFill/>
        <a:ln>
          <a:noFill/>
        </a:ln>
        <a:effectLst/>
      </c:spPr>
      <c:txPr>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endParaRPr lang="en-US"/>
        </a:p>
      </c:txPr>
    </c:title>
    <c:autoTitleDeleted val="0"/>
    <c:plotArea>
      <c:layout>
        <c:manualLayout>
          <c:layoutTarget val="inner"/>
          <c:xMode val="edge"/>
          <c:yMode val="edge"/>
          <c:x val="0.16856711793613219"/>
          <c:y val="0.16586538612655549"/>
          <c:w val="0.66286557701098581"/>
          <c:h val="0.74233244407712828"/>
        </c:manualLayout>
      </c:layout>
      <c:pieChart>
        <c:varyColors val="1"/>
        <c:ser>
          <c:idx val="0"/>
          <c:order val="0"/>
          <c:tx>
            <c:strRef>
              <c:f>Sheet1!$B$1</c:f>
              <c:strCache>
                <c:ptCount val="1"/>
                <c:pt idx="0">
                  <c:v>Q3 2024</c:v>
                </c:pt>
              </c:strCache>
            </c:strRef>
          </c:tx>
          <c:spPr>
            <a:ln>
              <a:noFill/>
            </a:ln>
          </c:spPr>
          <c:explosion val="10"/>
          <c:dPt>
            <c:idx val="0"/>
            <c:bubble3D val="0"/>
            <c:spPr>
              <a:solidFill>
                <a:srgbClr val="6F7BD6"/>
              </a:solidFill>
              <a:ln w="19050">
                <a:solidFill>
                  <a:srgbClr val="6F7BD6"/>
                </a:solidFill>
              </a:ln>
              <a:effectLst/>
            </c:spPr>
            <c:extLst>
              <c:ext xmlns:c16="http://schemas.microsoft.com/office/drawing/2014/chart" uri="{C3380CC4-5D6E-409C-BE32-E72D297353CC}">
                <c16:uniqueId val="{00000001-3B31-4E68-923A-0280064D11DB}"/>
              </c:ext>
            </c:extLst>
          </c:dPt>
          <c:dPt>
            <c:idx val="1"/>
            <c:bubble3D val="0"/>
            <c:spPr>
              <a:solidFill>
                <a:srgbClr val="0076C0"/>
              </a:solidFill>
              <a:ln w="19050">
                <a:solidFill>
                  <a:srgbClr val="0076C0"/>
                </a:solidFill>
              </a:ln>
              <a:effectLst/>
            </c:spPr>
            <c:extLst>
              <c:ext xmlns:c16="http://schemas.microsoft.com/office/drawing/2014/chart" uri="{C3380CC4-5D6E-409C-BE32-E72D297353CC}">
                <c16:uniqueId val="{00000003-3B31-4E68-923A-0280064D11DB}"/>
              </c:ext>
            </c:extLst>
          </c:dPt>
          <c:dPt>
            <c:idx val="2"/>
            <c:bubble3D val="0"/>
            <c:spPr>
              <a:solidFill>
                <a:schemeClr val="accent2"/>
              </a:solidFill>
              <a:ln w="19050">
                <a:noFill/>
              </a:ln>
              <a:effectLst/>
            </c:spPr>
            <c:extLst>
              <c:ext xmlns:c16="http://schemas.microsoft.com/office/drawing/2014/chart" uri="{C3380CC4-5D6E-409C-BE32-E72D297353CC}">
                <c16:uniqueId val="{00000005-3B31-4E68-923A-0280064D11DB}"/>
              </c:ext>
            </c:extLst>
          </c:dPt>
          <c:dLbls>
            <c:dLbl>
              <c:idx val="0"/>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3B31-4E68-923A-0280064D11DB}"/>
                </c:ext>
              </c:extLst>
            </c:dLbl>
            <c:dLbl>
              <c:idx val="1"/>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3B31-4E68-923A-0280064D11DB}"/>
                </c:ext>
              </c:extLst>
            </c:dLbl>
            <c:dLbl>
              <c:idx val="2"/>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3B31-4E68-923A-0280064D11DB}"/>
                </c:ext>
              </c:extLst>
            </c:dLbl>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Supply chains challenges are expected to worsen</c:v>
                </c:pt>
                <c:pt idx="1">
                  <c:v>Supply chain challenges are expected to remain about the same</c:v>
                </c:pt>
                <c:pt idx="2">
                  <c:v>Supply chain challenges are expected to improve</c:v>
                </c:pt>
              </c:strCache>
            </c:strRef>
          </c:cat>
          <c:val>
            <c:numRef>
              <c:f>Sheet1!$B$2:$B$4</c:f>
              <c:numCache>
                <c:formatCode>General</c:formatCode>
                <c:ptCount val="3"/>
                <c:pt idx="0">
                  <c:v>30</c:v>
                </c:pt>
                <c:pt idx="1">
                  <c:v>70</c:v>
                </c:pt>
                <c:pt idx="2">
                  <c:v>0</c:v>
                </c:pt>
              </c:numCache>
            </c:numRef>
          </c:val>
          <c:extLst>
            <c:ext xmlns:c16="http://schemas.microsoft.com/office/drawing/2014/chart" uri="{C3380CC4-5D6E-409C-BE32-E72D297353CC}">
              <c16:uniqueId val="{00000006-3B31-4E68-923A-0280064D11DB}"/>
            </c:ext>
          </c:extLst>
        </c:ser>
        <c:dLbls>
          <c:showLegendKey val="0"/>
          <c:showVal val="0"/>
          <c:showCatName val="0"/>
          <c:showSerName val="0"/>
          <c:showPercent val="0"/>
          <c:showBubbleSize val="0"/>
          <c:showLeaderLines val="0"/>
        </c:dLbls>
        <c:firstSliceAng val="3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81358190259944E-2"/>
          <c:y val="2.8889719436719644E-2"/>
          <c:w val="0.91934943102601219"/>
          <c:h val="0.75097459157106572"/>
        </c:manualLayout>
      </c:layout>
      <c:lineChart>
        <c:grouping val="standard"/>
        <c:varyColors val="0"/>
        <c:ser>
          <c:idx val="0"/>
          <c:order val="0"/>
          <c:tx>
            <c:strRef>
              <c:f>Sheet1!$B$1</c:f>
              <c:strCache>
                <c:ptCount val="1"/>
                <c:pt idx="0">
                  <c:v>Shortage of Labour Force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7.5249203912704316E-2"/>
                  <c:y val="9.217861387177804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EB9-4977-AE06-66CF5121ECBF}"/>
                </c:ext>
              </c:extLst>
            </c:dLbl>
            <c:dLbl>
              <c:idx val="1"/>
              <c:layout>
                <c:manualLayout>
                  <c:x val="-3.1625735949392976E-2"/>
                  <c:y val="5.6062452123079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5BC-4D68-B398-281F2EF742EC}"/>
                </c:ext>
              </c:extLst>
            </c:dLbl>
            <c:dLbl>
              <c:idx val="2"/>
              <c:layout>
                <c:manualLayout>
                  <c:x val="1.1560205156519754E-2"/>
                  <c:y val="2.43215379597590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5BC-4D68-B398-281F2EF742EC}"/>
                </c:ext>
              </c:extLst>
            </c:dLbl>
            <c:dLbl>
              <c:idx val="3"/>
              <c:layout>
                <c:manualLayout>
                  <c:x val="-2.8222875223990074E-2"/>
                  <c:y val="6.10297802254103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5BC-4D68-B398-281F2EF742EC}"/>
                </c:ext>
              </c:extLst>
            </c:dLbl>
            <c:dLbl>
              <c:idx val="4"/>
              <c:layout>
                <c:manualLayout>
                  <c:x val="2.1324906056221235E-3"/>
                  <c:y val="3.8688719823135542E-2"/>
                </c:manualLayout>
              </c:layout>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5BC-4D68-B398-281F2EF742EC}"/>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Sheet1!$B$2:$B$6</c:f>
              <c:numCache>
                <c:formatCode>0%</c:formatCode>
                <c:ptCount val="5"/>
                <c:pt idx="0">
                  <c:v>0.11700000000000001</c:v>
                </c:pt>
                <c:pt idx="1">
                  <c:v>0.14000000000000001</c:v>
                </c:pt>
                <c:pt idx="2">
                  <c:v>0.15</c:v>
                </c:pt>
                <c:pt idx="3">
                  <c:v>0.17</c:v>
                </c:pt>
                <c:pt idx="4">
                  <c:v>0.13</c:v>
                </c:pt>
              </c:numCache>
            </c:numRef>
          </c:val>
          <c:smooth val="0"/>
          <c:extLst>
            <c:ext xmlns:c16="http://schemas.microsoft.com/office/drawing/2014/chart" uri="{C3380CC4-5D6E-409C-BE32-E72D297353CC}">
              <c16:uniqueId val="{00000004-D5BC-4D68-B398-281F2EF742EC}"/>
            </c:ext>
          </c:extLst>
        </c:ser>
        <c:ser>
          <c:idx val="1"/>
          <c:order val="1"/>
          <c:tx>
            <c:strRef>
              <c:f>Sheet1!$C$1</c:f>
              <c:strCache>
                <c:ptCount val="1"/>
                <c:pt idx="0">
                  <c:v>Recruiting Skilled Employees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2.2209462771426599E-2"/>
                  <c:y val="-6.3599294701891587E-2"/>
                </c:manualLayout>
              </c:layout>
              <c:tx>
                <c:rich>
                  <a:bodyPr/>
                  <a:lstStyle/>
                  <a:p>
                    <a:fld id="{FB2005AC-C41A-4BC3-968E-CC439CBEEB0D}" type="VALUE">
                      <a:rPr lang="en-US" b="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EB9-4977-AE06-66CF5121ECBF}"/>
                </c:ext>
              </c:extLst>
            </c:dLbl>
            <c:dLbl>
              <c:idx val="1"/>
              <c:layout>
                <c:manualLayout>
                  <c:x val="-2.8506238575152811E-2"/>
                  <c:y val="-8.03780541108950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AEB-4843-AD76-824C4E4D5F36}"/>
                </c:ext>
              </c:extLst>
            </c:dLbl>
            <c:dLbl>
              <c:idx val="2"/>
              <c:layout>
                <c:manualLayout>
                  <c:x val="-2.5857223159078135E-2"/>
                  <c:y val="-7.39420122766231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EB-4843-AD76-824C4E4D5F36}"/>
                </c:ext>
              </c:extLst>
            </c:dLbl>
            <c:dLbl>
              <c:idx val="3"/>
              <c:layout>
                <c:manualLayout>
                  <c:x val="-2.8562449929846561E-2"/>
                  <c:y val="-7.39420122766231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AEB-4843-AD76-824C4E4D5F36}"/>
                </c:ext>
              </c:extLst>
            </c:dLbl>
            <c:dLbl>
              <c:idx val="4"/>
              <c:layout>
                <c:manualLayout>
                  <c:x val="-5.2703677638935758E-4"/>
                  <c:y val="-4.4979824022399452E-2"/>
                </c:manualLayout>
              </c:layout>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71F-4DEC-9134-6950CB4469A4}"/>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Sheet1!$C$2:$C$6</c:f>
              <c:numCache>
                <c:formatCode>0%</c:formatCode>
                <c:ptCount val="5"/>
                <c:pt idx="0">
                  <c:v>0.16500000000000001</c:v>
                </c:pt>
                <c:pt idx="1">
                  <c:v>0.26</c:v>
                </c:pt>
                <c:pt idx="2">
                  <c:v>0.21</c:v>
                </c:pt>
                <c:pt idx="3">
                  <c:v>0.3</c:v>
                </c:pt>
                <c:pt idx="4">
                  <c:v>0.21</c:v>
                </c:pt>
              </c:numCache>
            </c:numRef>
          </c:val>
          <c:smooth val="0"/>
          <c:extLst>
            <c:ext xmlns:c16="http://schemas.microsoft.com/office/drawing/2014/chart" uri="{C3380CC4-5D6E-409C-BE32-E72D297353CC}">
              <c16:uniqueId val="{00000007-D5BC-4D68-B398-281F2EF742EC}"/>
            </c:ext>
          </c:extLst>
        </c:ser>
        <c:ser>
          <c:idx val="2"/>
          <c:order val="2"/>
          <c:tx>
            <c:strRef>
              <c:f>Sheet1!$D$1</c:f>
              <c:strCache>
                <c:ptCount val="1"/>
                <c:pt idx="0">
                  <c:v>Retaining Skilled Employees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6319515007649794E-3"/>
                  <c:y val="2.97352382880399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EB9-4977-AE06-66CF5121ECBF}"/>
                </c:ext>
              </c:extLst>
            </c:dLbl>
            <c:dLbl>
              <c:idx val="1"/>
              <c:layout>
                <c:manualLayout>
                  <c:x val="-3.1625735949392976E-2"/>
                  <c:y val="-5.28881107782897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5BC-4D68-B398-281F2EF742EC}"/>
                </c:ext>
              </c:extLst>
            </c:dLbl>
            <c:dLbl>
              <c:idx val="2"/>
              <c:layout>
                <c:manualLayout>
                  <c:x val="-1.0832505046546106E-2"/>
                  <c:y val="6.77273630423291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5BC-4D68-B398-281F2EF742EC}"/>
                </c:ext>
              </c:extLst>
            </c:dLbl>
            <c:dLbl>
              <c:idx val="3"/>
              <c:layout>
                <c:manualLayout>
                  <c:x val="-3.3021313124647164E-2"/>
                  <c:y val="4.37152365135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5BC-4D68-B398-281F2EF742EC}"/>
                </c:ext>
              </c:extLst>
            </c:dLbl>
            <c:dLbl>
              <c:idx val="4"/>
              <c:layout>
                <c:manualLayout>
                  <c:x val="3.2110183107381392E-3"/>
                  <c:y val="-2.2598361849981947E-2"/>
                </c:manualLayout>
              </c:layout>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5BC-4D68-B398-281F2EF742EC}"/>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Sheet1!$D$2:$D$6</c:f>
              <c:numCache>
                <c:formatCode>0%</c:formatCode>
                <c:ptCount val="5"/>
                <c:pt idx="0">
                  <c:v>0.14899999999999999</c:v>
                </c:pt>
                <c:pt idx="1">
                  <c:v>0.17</c:v>
                </c:pt>
                <c:pt idx="2">
                  <c:v>0.2</c:v>
                </c:pt>
                <c:pt idx="3">
                  <c:v>0.21</c:v>
                </c:pt>
                <c:pt idx="4">
                  <c:v>0.15</c:v>
                </c:pt>
              </c:numCache>
            </c:numRef>
          </c:val>
          <c:smooth val="0"/>
          <c:extLst>
            <c:ext xmlns:c16="http://schemas.microsoft.com/office/drawing/2014/chart" uri="{C3380CC4-5D6E-409C-BE32-E72D297353CC}">
              <c16:uniqueId val="{0000000C-D5BC-4D68-B398-281F2EF742EC}"/>
            </c:ext>
          </c:extLst>
        </c:ser>
        <c:dLbls>
          <c:showLegendKey val="0"/>
          <c:showVal val="0"/>
          <c:showCatName val="0"/>
          <c:showSerName val="0"/>
          <c:showPercent val="0"/>
          <c:showBubbleSize val="0"/>
        </c:dLbls>
        <c:marker val="1"/>
        <c:smooth val="0"/>
        <c:axId val="1559197823"/>
        <c:axId val="1559198303"/>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8303"/>
        <c:crosses val="autoZero"/>
        <c:auto val="1"/>
        <c:lblAlgn val="ctr"/>
        <c:lblOffset val="100"/>
        <c:noMultiLvlLbl val="0"/>
      </c:catAx>
      <c:valAx>
        <c:axId val="1559198303"/>
        <c:scaling>
          <c:orientation val="minMax"/>
          <c:max val="0.4"/>
          <c:min val="0.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Poppins" panose="00000500000000000000" pitchFamily="2" charset="0"/>
          <a:cs typeface="Poppins" panose="00000500000000000000" pitchFamily="2"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285273129921261"/>
          <c:y val="2.7170843417210655E-2"/>
          <c:w val="0.69234645669291339"/>
          <c:h val="0.8926479976586007"/>
        </c:manualLayout>
      </c:layout>
      <c:barChart>
        <c:barDir val="bar"/>
        <c:grouping val="clustered"/>
        <c:varyColors val="0"/>
        <c:ser>
          <c:idx val="0"/>
          <c:order val="0"/>
          <c:tx>
            <c:strRef>
              <c:f>Sheet1!$B$1</c:f>
              <c:strCache>
                <c:ptCount val="1"/>
                <c:pt idx="0">
                  <c:v>Series 1</c:v>
                </c:pt>
              </c:strCache>
            </c:strRef>
          </c:tx>
          <c:spPr>
            <a:solidFill>
              <a:srgbClr val="0076C0"/>
            </a:solidFill>
            <a:ln w="31750">
              <a:solidFill>
                <a:srgbClr val="0076C0"/>
              </a:solid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Poppins" panose="00000500000000000000" pitchFamily="2" charset="0"/>
                    <a:ea typeface="+mn-ea"/>
                    <a:cs typeface="Poppins" panose="000005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Cost related obstacles</c:v>
                </c:pt>
                <c:pt idx="1">
                  <c:v>Inflation</c:v>
                </c:pt>
                <c:pt idx="2">
                  <c:v>Interest rates and debt costs</c:v>
                </c:pt>
                <c:pt idx="3">
                  <c:v>Attracting new or returning customers</c:v>
                </c:pt>
                <c:pt idx="4">
                  <c:v>Cost of insurance</c:v>
                </c:pt>
              </c:strCache>
            </c:strRef>
          </c:cat>
          <c:val>
            <c:numRef>
              <c:f>Sheet1!$B$2:$B$6</c:f>
              <c:numCache>
                <c:formatCode>0%</c:formatCode>
                <c:ptCount val="5"/>
                <c:pt idx="0">
                  <c:v>0.57999999999999996</c:v>
                </c:pt>
                <c:pt idx="1">
                  <c:v>0.44</c:v>
                </c:pt>
                <c:pt idx="2">
                  <c:v>0.25</c:v>
                </c:pt>
                <c:pt idx="3">
                  <c:v>0.24</c:v>
                </c:pt>
                <c:pt idx="4">
                  <c:v>0.21</c:v>
                </c:pt>
              </c:numCache>
            </c:numRef>
          </c:val>
          <c:extLst>
            <c:ext xmlns:c16="http://schemas.microsoft.com/office/drawing/2014/chart" uri="{C3380CC4-5D6E-409C-BE32-E72D297353CC}">
              <c16:uniqueId val="{00000000-E05C-4D05-B986-BC1BC9466679}"/>
            </c:ext>
          </c:extLst>
        </c:ser>
        <c:dLbls>
          <c:showLegendKey val="0"/>
          <c:showVal val="0"/>
          <c:showCatName val="0"/>
          <c:showSerName val="0"/>
          <c:showPercent val="0"/>
          <c:showBubbleSize val="0"/>
        </c:dLbls>
        <c:gapWidth val="68"/>
        <c:axId val="1179263695"/>
        <c:axId val="1179264175"/>
      </c:barChart>
      <c:catAx>
        <c:axId val="11792636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1179264175"/>
        <c:crosses val="autoZero"/>
        <c:auto val="1"/>
        <c:lblAlgn val="ctr"/>
        <c:lblOffset val="100"/>
        <c:noMultiLvlLbl val="0"/>
      </c:catAx>
      <c:valAx>
        <c:axId val="1179264175"/>
        <c:scaling>
          <c:orientation val="minMax"/>
        </c:scaling>
        <c:delete val="1"/>
        <c:axPos val="b"/>
        <c:majorGridlines>
          <c:spPr>
            <a:ln w="9525" cap="flat" cmpd="sng" algn="ctr">
              <a:solidFill>
                <a:srgbClr val="D9D9D9">
                  <a:alpha val="0"/>
                </a:srgbClr>
              </a:solidFill>
              <a:round/>
            </a:ln>
            <a:effectLst/>
          </c:spPr>
        </c:majorGridlines>
        <c:numFmt formatCode="0%" sourceLinked="0"/>
        <c:majorTickMark val="none"/>
        <c:minorTickMark val="none"/>
        <c:tickLblPos val="nextTo"/>
        <c:crossAx val="11792636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latin typeface="Poppins" panose="00000500000000000000" pitchFamily="2" charset="0"/>
          <a:cs typeface="Poppins" panose="00000500000000000000" pitchFamily="2"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81358190259944E-2"/>
          <c:y val="2.8889719436719644E-2"/>
          <c:w val="0.91934943102601219"/>
          <c:h val="0.75097459157106572"/>
        </c:manualLayout>
      </c:layout>
      <c:lineChart>
        <c:grouping val="standard"/>
        <c:varyColors val="0"/>
        <c:ser>
          <c:idx val="0"/>
          <c:order val="0"/>
          <c:tx>
            <c:strRef>
              <c:f>Sheet1!$B$1</c:f>
              <c:strCache>
                <c:ptCount val="1"/>
                <c:pt idx="0">
                  <c:v>Business Cannot Take on Debt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7.5249203912704316E-2"/>
                  <c:y val="9.217861387177804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034-4AD5-A8C4-DF258DC5ECFE}"/>
                </c:ext>
              </c:extLst>
            </c:dLbl>
            <c:dLbl>
              <c:idx val="1"/>
              <c:layout>
                <c:manualLayout>
                  <c:x val="-3.1625735949392976E-2"/>
                  <c:y val="5.6062452123079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34-4AD5-A8C4-DF258DC5ECFE}"/>
                </c:ext>
              </c:extLst>
            </c:dLbl>
            <c:dLbl>
              <c:idx val="2"/>
              <c:layout>
                <c:manualLayout>
                  <c:x val="-2.6382489499099292E-2"/>
                  <c:y val="5.97198801477248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34-4AD5-A8C4-DF258DC5ECFE}"/>
                </c:ext>
              </c:extLst>
            </c:dLbl>
            <c:dLbl>
              <c:idx val="3"/>
              <c:layout>
                <c:manualLayout>
                  <c:x val="-2.8222875223990074E-2"/>
                  <c:y val="6.10297802254103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34-4AD5-A8C4-DF258DC5ECFE}"/>
                </c:ext>
              </c:extLst>
            </c:dLbl>
            <c:dLbl>
              <c:idx val="4"/>
              <c:layout>
                <c:manualLayout>
                  <c:x val="2.1324906056221235E-3"/>
                  <c:y val="3.8688719823135542E-2"/>
                </c:manualLayout>
              </c:layout>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034-4AD5-A8C4-DF258DC5ECFE}"/>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Sheet1!$B$2:$B$6</c:f>
              <c:numCache>
                <c:formatCode>0%</c:formatCode>
                <c:ptCount val="5"/>
                <c:pt idx="0">
                  <c:v>0.18</c:v>
                </c:pt>
                <c:pt idx="1">
                  <c:v>0.2</c:v>
                </c:pt>
                <c:pt idx="2">
                  <c:v>0.28999999999999998</c:v>
                </c:pt>
                <c:pt idx="3">
                  <c:v>0.19</c:v>
                </c:pt>
                <c:pt idx="4">
                  <c:v>0.25</c:v>
                </c:pt>
              </c:numCache>
            </c:numRef>
          </c:val>
          <c:smooth val="0"/>
          <c:extLst>
            <c:ext xmlns:c16="http://schemas.microsoft.com/office/drawing/2014/chart" uri="{C3380CC4-5D6E-409C-BE32-E72D297353CC}">
              <c16:uniqueId val="{00000005-3034-4AD5-A8C4-DF258DC5ECFE}"/>
            </c:ext>
          </c:extLst>
        </c:ser>
        <c:ser>
          <c:idx val="1"/>
          <c:order val="1"/>
          <c:tx>
            <c:strRef>
              <c:f>Sheet1!$C$1</c:f>
              <c:strCache>
                <c:ptCount val="1"/>
                <c:pt idx="0">
                  <c:v>Business Lacks Confidence in Future Sales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2.2209462771426599E-2"/>
                  <c:y val="-6.3599294701891587E-2"/>
                </c:manualLayout>
              </c:layout>
              <c:tx>
                <c:rich>
                  <a:bodyPr/>
                  <a:lstStyle/>
                  <a:p>
                    <a:fld id="{FB2005AC-C41A-4BC3-968E-CC439CBEEB0D}" type="VALUE">
                      <a:rPr lang="en-US" b="0"/>
                      <a:pPr/>
                      <a:t>[VALUE]</a:t>
                    </a:fld>
                    <a:endParaRPr lang="en-US"/>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034-4AD5-A8C4-DF258DC5ECFE}"/>
                </c:ext>
              </c:extLst>
            </c:dLbl>
            <c:dLbl>
              <c:idx val="1"/>
              <c:layout>
                <c:manualLayout>
                  <c:x val="-2.8506238575152811E-2"/>
                  <c:y val="-8.03780541108950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034-4AD5-A8C4-DF258DC5ECFE}"/>
                </c:ext>
              </c:extLst>
            </c:dLbl>
            <c:dLbl>
              <c:idx val="2"/>
              <c:layout>
                <c:manualLayout>
                  <c:x val="-2.5857223159078135E-2"/>
                  <c:y val="-7.39420122766231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034-4AD5-A8C4-DF258DC5ECFE}"/>
                </c:ext>
              </c:extLst>
            </c:dLbl>
            <c:dLbl>
              <c:idx val="3"/>
              <c:layout>
                <c:manualLayout>
                  <c:x val="-2.8562449929846561E-2"/>
                  <c:y val="-7.39420122766231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034-4AD5-A8C4-DF258DC5ECFE}"/>
                </c:ext>
              </c:extLst>
            </c:dLbl>
            <c:dLbl>
              <c:idx val="4"/>
              <c:layout>
                <c:manualLayout>
                  <c:x val="-5.2703677638935758E-4"/>
                  <c:y val="-4.4979824022399452E-2"/>
                </c:manualLayout>
              </c:layout>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034-4AD5-A8C4-DF258DC5ECFE}"/>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Sheet1!$C$2:$C$6</c:f>
              <c:numCache>
                <c:formatCode>0%</c:formatCode>
                <c:ptCount val="5"/>
                <c:pt idx="0">
                  <c:v>0.55000000000000004</c:v>
                </c:pt>
                <c:pt idx="1">
                  <c:v>0.43</c:v>
                </c:pt>
                <c:pt idx="2">
                  <c:v>0.45</c:v>
                </c:pt>
                <c:pt idx="3">
                  <c:v>0.71</c:v>
                </c:pt>
                <c:pt idx="4">
                  <c:v>0.56000000000000005</c:v>
                </c:pt>
              </c:numCache>
            </c:numRef>
          </c:val>
          <c:smooth val="0"/>
          <c:extLst>
            <c:ext xmlns:c16="http://schemas.microsoft.com/office/drawing/2014/chart" uri="{C3380CC4-5D6E-409C-BE32-E72D297353CC}">
              <c16:uniqueId val="{0000000B-3034-4AD5-A8C4-DF258DC5ECFE}"/>
            </c:ext>
          </c:extLst>
        </c:ser>
        <c:dLbls>
          <c:showLegendKey val="0"/>
          <c:showVal val="0"/>
          <c:showCatName val="0"/>
          <c:showSerName val="0"/>
          <c:showPercent val="0"/>
          <c:showBubbleSize val="0"/>
        </c:dLbls>
        <c:marker val="1"/>
        <c:smooth val="0"/>
        <c:axId val="1559197823"/>
        <c:axId val="1559198303"/>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8303"/>
        <c:crosses val="autoZero"/>
        <c:auto val="1"/>
        <c:lblAlgn val="ctr"/>
        <c:lblOffset val="100"/>
        <c:noMultiLvlLbl val="0"/>
      </c:catAx>
      <c:valAx>
        <c:axId val="1559198303"/>
        <c:scaling>
          <c:orientation val="minMax"/>
          <c:max val="0.8"/>
          <c:min val="0.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Poppins" panose="00000500000000000000" pitchFamily="2" charset="0"/>
          <a:cs typeface="Poppins" panose="00000500000000000000" pitchFamily="2"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r>
              <a:rPr lang="en-US"/>
              <a:t>Have tariffs been imposed on your business?</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title>
    <c:autoTitleDeleted val="0"/>
    <c:plotArea>
      <c:layout/>
      <c:barChart>
        <c:barDir val="col"/>
        <c:grouping val="clustered"/>
        <c:varyColors val="0"/>
        <c:ser>
          <c:idx val="0"/>
          <c:order val="0"/>
          <c:tx>
            <c:strRef>
              <c:f>Sheet1!$B$1</c:f>
              <c:strCache>
                <c:ptCount val="1"/>
                <c:pt idx="0">
                  <c:v>Yes</c:v>
                </c:pt>
              </c:strCache>
            </c:strRef>
          </c:tx>
          <c:spPr>
            <a:solidFill>
              <a:schemeClr val="accent1"/>
            </a:solidFill>
            <a:ln>
              <a:noFill/>
            </a:ln>
            <a:effectLst/>
          </c:spPr>
          <c:invertIfNegative val="0"/>
          <c:cat>
            <c:strRef>
              <c:f>Sheet1!$A$2:$A$3</c:f>
              <c:strCache>
                <c:ptCount val="2"/>
                <c:pt idx="0">
                  <c:v>U.S. Tariffs</c:v>
                </c:pt>
                <c:pt idx="1">
                  <c:v>Canadian Tariffs</c:v>
                </c:pt>
              </c:strCache>
            </c:strRef>
          </c:cat>
          <c:val>
            <c:numRef>
              <c:f>Sheet1!$B$2:$B$3</c:f>
              <c:numCache>
                <c:formatCode>General</c:formatCode>
                <c:ptCount val="2"/>
                <c:pt idx="0">
                  <c:v>0.43</c:v>
                </c:pt>
                <c:pt idx="1">
                  <c:v>0.51</c:v>
                </c:pt>
              </c:numCache>
            </c:numRef>
          </c:val>
          <c:extLst>
            <c:ext xmlns:c16="http://schemas.microsoft.com/office/drawing/2014/chart" uri="{C3380CC4-5D6E-409C-BE32-E72D297353CC}">
              <c16:uniqueId val="{00000000-5CEE-4BF3-B75C-EF846E5049F7}"/>
            </c:ext>
          </c:extLst>
        </c:ser>
        <c:dLbls>
          <c:showLegendKey val="0"/>
          <c:showVal val="0"/>
          <c:showCatName val="0"/>
          <c:showSerName val="0"/>
          <c:showPercent val="0"/>
          <c:showBubbleSize val="0"/>
        </c:dLbls>
        <c:gapWidth val="219"/>
        <c:overlap val="-27"/>
        <c:axId val="1499842896"/>
        <c:axId val="1499843376"/>
      </c:barChart>
      <c:catAx>
        <c:axId val="149984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1499843376"/>
        <c:crosses val="autoZero"/>
        <c:auto val="1"/>
        <c:lblAlgn val="ctr"/>
        <c:lblOffset val="100"/>
        <c:noMultiLvlLbl val="0"/>
      </c:catAx>
      <c:valAx>
        <c:axId val="1499843376"/>
        <c:scaling>
          <c:orientation val="minMax"/>
          <c:max val="0.60000000000000009"/>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1499842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latin typeface="Poppins" panose="00000500000000000000" pitchFamily="2" charset="0"/>
          <a:cs typeface="Poppins" panose="00000500000000000000" pitchFamily="2"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r>
              <a:rPr lang="en-CA" b="1">
                <a:solidFill>
                  <a:srgbClr val="041E42"/>
                </a:solidFill>
                <a:latin typeface="Poppins" panose="00000500000000000000" pitchFamily="2" charset="0"/>
                <a:cs typeface="Poppins" panose="00000500000000000000" pitchFamily="2" charset="0"/>
              </a:rPr>
              <a:t>Tariff Impact</a:t>
            </a:r>
          </a:p>
        </c:rich>
      </c:tx>
      <c:overlay val="0"/>
      <c:spPr>
        <a:noFill/>
        <a:ln>
          <a:noFill/>
        </a:ln>
        <a:effectLst/>
      </c:spPr>
      <c:txPr>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endParaRPr lang="en-US"/>
        </a:p>
      </c:txPr>
    </c:title>
    <c:autoTitleDeleted val="0"/>
    <c:plotArea>
      <c:layout/>
      <c:barChart>
        <c:barDir val="col"/>
        <c:grouping val="clustered"/>
        <c:varyColors val="0"/>
        <c:ser>
          <c:idx val="0"/>
          <c:order val="0"/>
          <c:tx>
            <c:strRef>
              <c:f>Sheet1!$B$1</c:f>
              <c:strCache>
                <c:ptCount val="1"/>
                <c:pt idx="0">
                  <c:v>Negative Impact</c:v>
                </c:pt>
              </c:strCache>
            </c:strRef>
          </c:tx>
          <c:spPr>
            <a:solidFill>
              <a:schemeClr val="accent1"/>
            </a:solidFill>
            <a:ln>
              <a:noFill/>
            </a:ln>
            <a:effectLst/>
          </c:spPr>
          <c:invertIfNegative val="0"/>
          <c:cat>
            <c:strRef>
              <c:f>Sheet1!$A$2:$A$3</c:f>
              <c:strCache>
                <c:ptCount val="2"/>
                <c:pt idx="0">
                  <c:v>U.S. Tariffs on Canada</c:v>
                </c:pt>
                <c:pt idx="1">
                  <c:v>Canadian Tariffs on the U.S.</c:v>
                </c:pt>
              </c:strCache>
            </c:strRef>
          </c:cat>
          <c:val>
            <c:numRef>
              <c:f>Sheet1!$B$2:$B$3</c:f>
              <c:numCache>
                <c:formatCode>General</c:formatCode>
                <c:ptCount val="2"/>
                <c:pt idx="0">
                  <c:v>0.33</c:v>
                </c:pt>
                <c:pt idx="1">
                  <c:v>0.37</c:v>
                </c:pt>
              </c:numCache>
            </c:numRef>
          </c:val>
          <c:extLst>
            <c:ext xmlns:c16="http://schemas.microsoft.com/office/drawing/2014/chart" uri="{C3380CC4-5D6E-409C-BE32-E72D297353CC}">
              <c16:uniqueId val="{00000000-87B1-4F6D-8291-A902087D6162}"/>
            </c:ext>
          </c:extLst>
        </c:ser>
        <c:ser>
          <c:idx val="1"/>
          <c:order val="1"/>
          <c:tx>
            <c:strRef>
              <c:f>Sheet1!$C$1</c:f>
              <c:strCache>
                <c:ptCount val="1"/>
                <c:pt idx="0">
                  <c:v>Positive Impact</c:v>
                </c:pt>
              </c:strCache>
            </c:strRef>
          </c:tx>
          <c:spPr>
            <a:solidFill>
              <a:schemeClr val="accent2"/>
            </a:solidFill>
            <a:ln>
              <a:noFill/>
            </a:ln>
            <a:effectLst/>
          </c:spPr>
          <c:invertIfNegative val="0"/>
          <c:cat>
            <c:strRef>
              <c:f>Sheet1!$A$2:$A$3</c:f>
              <c:strCache>
                <c:ptCount val="2"/>
                <c:pt idx="0">
                  <c:v>U.S. Tariffs on Canada</c:v>
                </c:pt>
                <c:pt idx="1">
                  <c:v>Canadian Tariffs on the U.S.</c:v>
                </c:pt>
              </c:strCache>
            </c:strRef>
          </c:cat>
          <c:val>
            <c:numRef>
              <c:f>Sheet1!$C$2:$C$3</c:f>
              <c:numCache>
                <c:formatCode>General</c:formatCode>
                <c:ptCount val="2"/>
                <c:pt idx="0">
                  <c:v>2.9000000000000001E-2</c:v>
                </c:pt>
                <c:pt idx="1">
                  <c:v>0.01</c:v>
                </c:pt>
              </c:numCache>
            </c:numRef>
          </c:val>
          <c:extLst>
            <c:ext xmlns:c16="http://schemas.microsoft.com/office/drawing/2014/chart" uri="{C3380CC4-5D6E-409C-BE32-E72D297353CC}">
              <c16:uniqueId val="{00000001-87B1-4F6D-8291-A902087D6162}"/>
            </c:ext>
          </c:extLst>
        </c:ser>
        <c:ser>
          <c:idx val="2"/>
          <c:order val="2"/>
          <c:tx>
            <c:strRef>
              <c:f>Sheet1!$D$1</c:f>
              <c:strCache>
                <c:ptCount val="1"/>
                <c:pt idx="0">
                  <c:v>Unknown</c:v>
                </c:pt>
              </c:strCache>
            </c:strRef>
          </c:tx>
          <c:spPr>
            <a:solidFill>
              <a:schemeClr val="accent3"/>
            </a:solidFill>
            <a:ln>
              <a:noFill/>
            </a:ln>
            <a:effectLst/>
          </c:spPr>
          <c:invertIfNegative val="0"/>
          <c:cat>
            <c:strRef>
              <c:f>Sheet1!$A$2:$A$3</c:f>
              <c:strCache>
                <c:ptCount val="2"/>
                <c:pt idx="0">
                  <c:v>U.S. Tariffs on Canada</c:v>
                </c:pt>
                <c:pt idx="1">
                  <c:v>Canadian Tariffs on the U.S.</c:v>
                </c:pt>
              </c:strCache>
            </c:strRef>
          </c:cat>
          <c:val>
            <c:numRef>
              <c:f>Sheet1!$D$2:$D$3</c:f>
              <c:numCache>
                <c:formatCode>General</c:formatCode>
                <c:ptCount val="2"/>
                <c:pt idx="0">
                  <c:v>0.23</c:v>
                </c:pt>
                <c:pt idx="1">
                  <c:v>0.2</c:v>
                </c:pt>
              </c:numCache>
            </c:numRef>
          </c:val>
          <c:extLst>
            <c:ext xmlns:c16="http://schemas.microsoft.com/office/drawing/2014/chart" uri="{C3380CC4-5D6E-409C-BE32-E72D297353CC}">
              <c16:uniqueId val="{00000002-87B1-4F6D-8291-A902087D6162}"/>
            </c:ext>
          </c:extLst>
        </c:ser>
        <c:dLbls>
          <c:showLegendKey val="0"/>
          <c:showVal val="0"/>
          <c:showCatName val="0"/>
          <c:showSerName val="0"/>
          <c:showPercent val="0"/>
          <c:showBubbleSize val="0"/>
        </c:dLbls>
        <c:gapWidth val="219"/>
        <c:overlap val="-27"/>
        <c:axId val="1499842896"/>
        <c:axId val="1499843376"/>
      </c:barChart>
      <c:catAx>
        <c:axId val="149984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499843376"/>
        <c:crosses val="autoZero"/>
        <c:auto val="1"/>
        <c:lblAlgn val="ctr"/>
        <c:lblOffset val="100"/>
        <c:noMultiLvlLbl val="0"/>
      </c:catAx>
      <c:valAx>
        <c:axId val="1499843376"/>
        <c:scaling>
          <c:orientation val="minMax"/>
          <c:max val="0.4"/>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49984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r>
              <a:rPr lang="en-US">
                <a:solidFill>
                  <a:srgbClr val="041E42"/>
                </a:solidFill>
                <a:latin typeface="Poppins" panose="00000500000000000000" pitchFamily="2" charset="0"/>
                <a:cs typeface="Poppins" panose="00000500000000000000" pitchFamily="2" charset="0"/>
              </a:rPr>
              <a:t>Have</a:t>
            </a:r>
            <a:r>
              <a:rPr lang="en-US" baseline="0">
                <a:solidFill>
                  <a:srgbClr val="041E42"/>
                </a:solidFill>
                <a:latin typeface="Poppins" panose="00000500000000000000" pitchFamily="2" charset="0"/>
                <a:cs typeface="Poppins" panose="00000500000000000000" pitchFamily="2" charset="0"/>
              </a:rPr>
              <a:t> U.S. tariffs been imposed on your business?</a:t>
            </a:r>
            <a:endParaRPr lang="en-US">
              <a:solidFill>
                <a:srgbClr val="041E42"/>
              </a:solidFill>
              <a:latin typeface="Poppins" panose="00000500000000000000" pitchFamily="2" charset="0"/>
              <a:cs typeface="Poppins" panose="00000500000000000000" pitchFamily="2" charset="0"/>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endParaRPr lang="en-US"/>
        </a:p>
      </c:txPr>
    </c:title>
    <c:autoTitleDeleted val="0"/>
    <c:plotArea>
      <c:layout>
        <c:manualLayout>
          <c:layoutTarget val="inner"/>
          <c:xMode val="edge"/>
          <c:yMode val="edge"/>
          <c:x val="0.16856711793613219"/>
          <c:y val="0.16586538612655549"/>
          <c:w val="0.66286557701098581"/>
          <c:h val="0.74233244407712828"/>
        </c:manualLayout>
      </c:layout>
      <c:pieChart>
        <c:varyColors val="1"/>
        <c:ser>
          <c:idx val="0"/>
          <c:order val="0"/>
          <c:tx>
            <c:strRef>
              <c:f>Sheet1!$B$1</c:f>
              <c:strCache>
                <c:ptCount val="1"/>
                <c:pt idx="0">
                  <c:v>Q3 2024</c:v>
                </c:pt>
              </c:strCache>
            </c:strRef>
          </c:tx>
          <c:spPr>
            <a:ln>
              <a:noFill/>
            </a:ln>
          </c:spPr>
          <c:explosion val="10"/>
          <c:dPt>
            <c:idx val="0"/>
            <c:bubble3D val="0"/>
            <c:spPr>
              <a:solidFill>
                <a:srgbClr val="6F7BD6"/>
              </a:solidFill>
              <a:ln w="19050">
                <a:solidFill>
                  <a:srgbClr val="6F7BD6"/>
                </a:solidFill>
              </a:ln>
              <a:effectLst/>
            </c:spPr>
            <c:extLst>
              <c:ext xmlns:c16="http://schemas.microsoft.com/office/drawing/2014/chart" uri="{C3380CC4-5D6E-409C-BE32-E72D297353CC}">
                <c16:uniqueId val="{00000001-66C6-477C-AAD9-40A2F3D45C74}"/>
              </c:ext>
            </c:extLst>
          </c:dPt>
          <c:dPt>
            <c:idx val="1"/>
            <c:bubble3D val="0"/>
            <c:spPr>
              <a:solidFill>
                <a:srgbClr val="0076C0"/>
              </a:solidFill>
              <a:ln w="19050">
                <a:solidFill>
                  <a:srgbClr val="0076C0"/>
                </a:solidFill>
              </a:ln>
              <a:effectLst/>
            </c:spPr>
            <c:extLst>
              <c:ext xmlns:c16="http://schemas.microsoft.com/office/drawing/2014/chart" uri="{C3380CC4-5D6E-409C-BE32-E72D297353CC}">
                <c16:uniqueId val="{00000003-66C6-477C-AAD9-40A2F3D45C74}"/>
              </c:ext>
            </c:extLst>
          </c:dPt>
          <c:dLbls>
            <c:dLbl>
              <c:idx val="0"/>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66C6-477C-AAD9-40A2F3D45C74}"/>
                </c:ext>
              </c:extLst>
            </c:dLbl>
            <c:dLbl>
              <c:idx val="1"/>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66C6-477C-AAD9-40A2F3D45C74}"/>
                </c:ext>
              </c:extLst>
            </c:dLbl>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Sheet1!$A$2:$A$3</c:f>
              <c:strCache>
                <c:ptCount val="2"/>
                <c:pt idx="0">
                  <c:v>Yes</c:v>
                </c:pt>
                <c:pt idx="1">
                  <c:v>No</c:v>
                </c:pt>
              </c:strCache>
            </c:strRef>
          </c:cat>
          <c:val>
            <c:numRef>
              <c:f>Sheet1!$B$2:$B$3</c:f>
              <c:numCache>
                <c:formatCode>General</c:formatCode>
                <c:ptCount val="2"/>
                <c:pt idx="0">
                  <c:v>57</c:v>
                </c:pt>
                <c:pt idx="1">
                  <c:v>43</c:v>
                </c:pt>
              </c:numCache>
            </c:numRef>
          </c:val>
          <c:extLst>
            <c:ext xmlns:c16="http://schemas.microsoft.com/office/drawing/2014/chart" uri="{C3380CC4-5D6E-409C-BE32-E72D297353CC}">
              <c16:uniqueId val="{00000004-66C6-477C-AAD9-40A2F3D45C74}"/>
            </c:ext>
          </c:extLst>
        </c:ser>
        <c:dLbls>
          <c:showLegendKey val="0"/>
          <c:showVal val="0"/>
          <c:showCatName val="0"/>
          <c:showSerName val="0"/>
          <c:showPercent val="0"/>
          <c:showBubbleSize val="0"/>
          <c:showLeaderLines val="0"/>
        </c:dLbls>
        <c:firstSliceAng val="3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r>
              <a:rPr lang="en-US">
                <a:solidFill>
                  <a:srgbClr val="041E42"/>
                </a:solidFill>
                <a:latin typeface="Poppins" panose="00000500000000000000" pitchFamily="2" charset="0"/>
                <a:cs typeface="Poppins" panose="00000500000000000000" pitchFamily="2" charset="0"/>
              </a:rPr>
              <a:t>Have</a:t>
            </a:r>
            <a:r>
              <a:rPr lang="en-US" baseline="0">
                <a:solidFill>
                  <a:srgbClr val="041E42"/>
                </a:solidFill>
                <a:latin typeface="Poppins" panose="00000500000000000000" pitchFamily="2" charset="0"/>
                <a:cs typeface="Poppins" panose="00000500000000000000" pitchFamily="2" charset="0"/>
              </a:rPr>
              <a:t> Canadian (retaliatory) tariffs been imposed on your business?</a:t>
            </a:r>
            <a:endParaRPr lang="en-US">
              <a:solidFill>
                <a:srgbClr val="041E42"/>
              </a:solidFill>
              <a:latin typeface="Poppins" panose="00000500000000000000" pitchFamily="2" charset="0"/>
              <a:cs typeface="Poppins" panose="00000500000000000000" pitchFamily="2" charset="0"/>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endParaRPr lang="en-US"/>
        </a:p>
      </c:txPr>
    </c:title>
    <c:autoTitleDeleted val="0"/>
    <c:plotArea>
      <c:layout>
        <c:manualLayout>
          <c:layoutTarget val="inner"/>
          <c:xMode val="edge"/>
          <c:yMode val="edge"/>
          <c:x val="0.16856711793613219"/>
          <c:y val="0.16586538612655549"/>
          <c:w val="0.66286557701098581"/>
          <c:h val="0.74233244407712828"/>
        </c:manualLayout>
      </c:layout>
      <c:pieChart>
        <c:varyColors val="1"/>
        <c:ser>
          <c:idx val="0"/>
          <c:order val="0"/>
          <c:tx>
            <c:strRef>
              <c:f>Sheet1!$B$1</c:f>
              <c:strCache>
                <c:ptCount val="1"/>
                <c:pt idx="0">
                  <c:v>Q3 2024</c:v>
                </c:pt>
              </c:strCache>
            </c:strRef>
          </c:tx>
          <c:spPr>
            <a:ln>
              <a:noFill/>
            </a:ln>
          </c:spPr>
          <c:explosion val="10"/>
          <c:dPt>
            <c:idx val="0"/>
            <c:bubble3D val="0"/>
            <c:spPr>
              <a:solidFill>
                <a:srgbClr val="6F7BD6"/>
              </a:solidFill>
              <a:ln w="19050">
                <a:solidFill>
                  <a:srgbClr val="6F7BD6"/>
                </a:solidFill>
              </a:ln>
              <a:effectLst/>
            </c:spPr>
            <c:extLst>
              <c:ext xmlns:c16="http://schemas.microsoft.com/office/drawing/2014/chart" uri="{C3380CC4-5D6E-409C-BE32-E72D297353CC}">
                <c16:uniqueId val="{00000001-F583-4217-914D-39255AA8CB25}"/>
              </c:ext>
            </c:extLst>
          </c:dPt>
          <c:dPt>
            <c:idx val="1"/>
            <c:bubble3D val="0"/>
            <c:spPr>
              <a:solidFill>
                <a:srgbClr val="0076C0"/>
              </a:solidFill>
              <a:ln w="19050">
                <a:solidFill>
                  <a:srgbClr val="0076C0"/>
                </a:solidFill>
              </a:ln>
              <a:effectLst/>
            </c:spPr>
            <c:extLst>
              <c:ext xmlns:c16="http://schemas.microsoft.com/office/drawing/2014/chart" uri="{C3380CC4-5D6E-409C-BE32-E72D297353CC}">
                <c16:uniqueId val="{00000003-F583-4217-914D-39255AA8CB25}"/>
              </c:ext>
            </c:extLst>
          </c:dPt>
          <c:dLbls>
            <c:dLbl>
              <c:idx val="0"/>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F583-4217-914D-39255AA8CB25}"/>
                </c:ext>
              </c:extLst>
            </c:dLbl>
            <c:dLbl>
              <c:idx val="1"/>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F583-4217-914D-39255AA8CB25}"/>
                </c:ext>
              </c:extLst>
            </c:dLbl>
            <c:numFmt formatCode="0.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Sheet1!$A$2:$A$3</c:f>
              <c:strCache>
                <c:ptCount val="2"/>
                <c:pt idx="0">
                  <c:v>Yes</c:v>
                </c:pt>
                <c:pt idx="1">
                  <c:v>No</c:v>
                </c:pt>
              </c:strCache>
            </c:strRef>
          </c:cat>
          <c:val>
            <c:numRef>
              <c:f>Sheet1!$B$2:$B$3</c:f>
              <c:numCache>
                <c:formatCode>General</c:formatCode>
                <c:ptCount val="2"/>
                <c:pt idx="0">
                  <c:v>49</c:v>
                </c:pt>
                <c:pt idx="1">
                  <c:v>51</c:v>
                </c:pt>
              </c:numCache>
            </c:numRef>
          </c:val>
          <c:extLst>
            <c:ext xmlns:c16="http://schemas.microsoft.com/office/drawing/2014/chart" uri="{C3380CC4-5D6E-409C-BE32-E72D297353CC}">
              <c16:uniqueId val="{00000004-F583-4217-914D-39255AA8CB25}"/>
            </c:ext>
          </c:extLst>
        </c:ser>
        <c:dLbls>
          <c:showLegendKey val="0"/>
          <c:showVal val="0"/>
          <c:showCatName val="0"/>
          <c:showSerName val="0"/>
          <c:showPercent val="0"/>
          <c:showBubbleSize val="0"/>
          <c:showLeaderLines val="0"/>
        </c:dLbls>
        <c:firstSliceAng val="3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1C_A57A7EE6.xml><?xml version="1.0" encoding="utf-8"?>
<p188:cmLst xmlns:a="http://schemas.openxmlformats.org/drawingml/2006/main" xmlns:r="http://schemas.openxmlformats.org/officeDocument/2006/relationships" xmlns:p188="http://schemas.microsoft.com/office/powerpoint/2018/8/main">
  <p188:cm id="{79978359-FFF2-4CD7-AC8E-061DA52CFE88}" authorId="{9FF9F5DE-F996-8E9D-5160-8B719B8B18AD}" created="2025-10-15T12:53:37.055">
    <pc:sldMkLst xmlns:pc="http://schemas.microsoft.com/office/powerpoint/2013/main/command">
      <pc:docMk/>
      <pc:sldMk cId="2776268518" sldId="284"/>
    </pc:sldMkLst>
    <p188:txBody>
      <a:bodyPr/>
      <a:lstStyle/>
      <a:p>
        <a:r>
          <a:rPr lang="en-CA"/>
          <a:t>Same comment as Q2</a:t>
        </a:r>
      </a:p>
    </p188:txBody>
  </p188:cm>
</p188:cmLst>
</file>

<file path=ppt/comments/modernComment_11D_81CF30BB.xml><?xml version="1.0" encoding="utf-8"?>
<p188:cmLst xmlns:a="http://schemas.openxmlformats.org/drawingml/2006/main" xmlns:r="http://schemas.openxmlformats.org/officeDocument/2006/relationships" xmlns:p188="http://schemas.microsoft.com/office/powerpoint/2018/8/main">
  <p188:cm id="{F6FCF348-7C43-4955-B40C-BCE8DEC8838F}" authorId="{9FF9F5DE-F996-8E9D-5160-8B719B8B18AD}" created="2025-10-15T12:55:08.085">
    <pc:sldMkLst xmlns:pc="http://schemas.microsoft.com/office/powerpoint/2013/main/command">
      <pc:docMk/>
      <pc:sldMk cId="2177839291" sldId="285"/>
    </pc:sldMkLst>
    <p188:txBody>
      <a:bodyPr/>
      <a:lstStyle/>
      <a:p>
        <a:r>
          <a:rPr lang="en-CA"/>
          <a:t>Try to always get title on one line 
Change speech bubble to our format </a:t>
        </a:r>
      </a:p>
    </p188:txBody>
  </p188:cm>
  <p188:cm id="{E36AB57F-748D-406A-812E-64D2AAAC7653}" authorId="{9FF9F5DE-F996-8E9D-5160-8B719B8B18AD}" created="2025-10-15T12:55:39.133">
    <pc:sldMkLst xmlns:pc="http://schemas.microsoft.com/office/powerpoint/2013/main/command">
      <pc:docMk/>
      <pc:sldMk cId="2177839291" sldId="285"/>
    </pc:sldMkLst>
    <p188:replyLst>
      <p188:reply id="{BEEF72BF-BC91-4B58-9B50-62D36A6AF9FA}" authorId="{85E01406-0579-0F49-8390-D3B66EE410C0}" created="2025-10-15T13:57:15.872">
        <p188:txBody>
          <a:bodyPr/>
          <a:lstStyle/>
          <a:p>
            <a:r>
              <a:rPr lang="en-CA"/>
              <a:t>Based on this data I could really only speculate that its because cost concerns have come up. We can chat about it though!</a:t>
            </a:r>
          </a:p>
        </p188:txBody>
      </p188:reply>
    </p188:replyLst>
    <p188:txBody>
      <a:bodyPr/>
      <a:lstStyle/>
      <a:p>
        <a:r>
          <a:rPr lang="en-CA"/>
          <a:t>Why do you think this is?? We should be prepared to speak to that </a:t>
        </a:r>
      </a:p>
    </p188:txBody>
  </p188:cm>
</p188:cmLst>
</file>

<file path=ppt/comments/modernComment_11F_DC8B3E79.xml><?xml version="1.0" encoding="utf-8"?>
<p188:cmLst xmlns:a="http://schemas.openxmlformats.org/drawingml/2006/main" xmlns:r="http://schemas.openxmlformats.org/officeDocument/2006/relationships" xmlns:p188="http://schemas.microsoft.com/office/powerpoint/2018/8/main">
  <p188:cm id="{C5501C9D-0785-450E-BC1C-3F3BEB82EACB}" authorId="{9FF9F5DE-F996-8E9D-5160-8B719B8B18AD}" created="2025-10-15T13:05:20.594">
    <ac:deMkLst xmlns:ac="http://schemas.microsoft.com/office/drawing/2013/main/command">
      <pc:docMk xmlns:pc="http://schemas.microsoft.com/office/powerpoint/2013/main/command"/>
      <pc:sldMk xmlns:pc="http://schemas.microsoft.com/office/powerpoint/2013/main/command" cId="3700113017" sldId="287"/>
      <ac:spMk id="5" creationId="{75253385-372D-D45D-61DB-E4E66D96D51A}"/>
    </ac:deMkLst>
    <p188:txBody>
      <a:bodyPr/>
      <a:lstStyle/>
      <a:p>
        <a:r>
          <a:rPr lang="en-CA"/>
          <a:t>Agriculture businesses (not organizations… orgs would include associations, etc.) </a:t>
        </a:r>
      </a:p>
    </p188:txBody>
  </p188:cm>
  <p188:cm id="{CCD8C21C-54D7-44A6-99CC-DE3D8364AD33}" authorId="{9FF9F5DE-F996-8E9D-5160-8B719B8B18AD}" created="2025-10-15T13:06:24.201">
    <ac:txMkLst xmlns:ac="http://schemas.microsoft.com/office/drawing/2013/main/command">
      <pc:docMk xmlns:pc="http://schemas.microsoft.com/office/powerpoint/2013/main/command"/>
      <pc:sldMk xmlns:pc="http://schemas.microsoft.com/office/powerpoint/2013/main/command" cId="3700113017" sldId="287"/>
      <ac:spMk id="2" creationId="{230BB182-469E-5602-7981-2864B8CDD835}"/>
      <ac:txMk cp="23" len="4">
        <ac:context len="36" hash="3662115324"/>
      </ac:txMk>
    </ac:txMkLst>
    <p188:pos x="7724243" y="218322"/>
    <p188:txBody>
      <a:bodyPr/>
      <a:lstStyle/>
      <a:p>
        <a:r>
          <a:rPr lang="en-CA"/>
          <a:t>Four of five obstacles are cost-related
The point here isn’t about demand - so the title should reflect that </a:t>
        </a:r>
      </a:p>
    </p188:txBody>
  </p188:cm>
  <p188:cm id="{3A5D1E57-7C11-42DD-A8A5-AD1B6B4AE817}" authorId="{9FF9F5DE-F996-8E9D-5160-8B719B8B18AD}" created="2025-10-15T13:06:37.808">
    <pc:sldMkLst xmlns:pc="http://schemas.microsoft.com/office/powerpoint/2013/main/command">
      <pc:docMk/>
      <pc:sldMk cId="3700113017" sldId="287"/>
    </pc:sldMkLst>
    <p188:txBody>
      <a:bodyPr/>
      <a:lstStyle/>
      <a:p>
        <a:r>
          <a:rPr lang="en-CA"/>
          <a:t>Don’t need the x axis here </a:t>
        </a:r>
      </a:p>
    </p188:txBody>
  </p188:cm>
</p188:cmLst>
</file>

<file path=ppt/comments/modernComment_120_7226A361.xml><?xml version="1.0" encoding="utf-8"?>
<p188:cmLst xmlns:a="http://schemas.openxmlformats.org/drawingml/2006/main" xmlns:r="http://schemas.openxmlformats.org/officeDocument/2006/relationships" xmlns:p188="http://schemas.microsoft.com/office/powerpoint/2018/8/main">
  <p188:cm id="{7F4E27BC-5FDD-416E-BF25-91A5B2459181}" authorId="{9FF9F5DE-F996-8E9D-5160-8B719B8B18AD}" created="2025-10-15T13:07:07.001">
    <pc:sldMkLst xmlns:pc="http://schemas.microsoft.com/office/powerpoint/2013/main/command">
      <pc:docMk/>
      <pc:sldMk cId="1915134817" sldId="288"/>
    </pc:sldMkLst>
    <p188:replyLst>
      <p188:reply id="{A5115CB8-8B6B-4E27-9EDC-1E0B3F0B02B5}" authorId="{85E01406-0579-0F49-8390-D3B66EE410C0}" created="2025-10-15T15:08:42.429">
        <p188:txBody>
          <a:bodyPr/>
          <a:lstStyle/>
          <a:p>
            <a:r>
              <a:rPr lang="en-CA"/>
              <a:t>To discuss</a:t>
            </a:r>
          </a:p>
        </p188:txBody>
      </p188:reply>
    </p188:replyLst>
    <p188:txBody>
      <a:bodyPr/>
      <a:lstStyle/>
      <a:p>
        <a:r>
          <a:rPr lang="en-CA"/>
          <a:t>Similar to Q2 - not sure what the point of this is… but it’d be fascinating to track over time </a:t>
        </a:r>
      </a:p>
    </p188:txBody>
  </p188:cm>
  <p188:cm id="{8AF2BAAF-44A9-4C65-ACDF-D63B35A04552}" authorId="{9FF9F5DE-F996-8E9D-5160-8B719B8B18AD}" created="2025-10-17T19:43:59.552">
    <ac:txMkLst xmlns:ac="http://schemas.microsoft.com/office/drawing/2013/main/command">
      <pc:docMk xmlns:pc="http://schemas.microsoft.com/office/powerpoint/2013/main/command"/>
      <pc:sldMk xmlns:pc="http://schemas.microsoft.com/office/powerpoint/2013/main/command" cId="1915134817" sldId="288"/>
      <ac:spMk id="2" creationId="{9A812480-9AB5-C28D-9F70-A218BA6FB7DE}"/>
      <ac:txMk cp="13" len="4">
        <ac:context len="19" hash="3231012575"/>
      </ac:txMk>
    </ac:txMkLst>
    <p188:pos x="5514892" y="546408"/>
    <p188:replyLst>
      <p188:reply id="{1C184A47-6E65-4CF9-AE98-CD2F63F7DA06}" authorId="{9FF9F5DE-F996-8E9D-5160-8B719B8B18AD}" created="2025-10-17T19:45:09.724">
        <p188:txBody>
          <a:bodyPr/>
          <a:lstStyle/>
          <a:p>
            <a:r>
              <a:rPr lang="en-CA"/>
              <a:t>Do we have a longer trend here? That would be interesting to help uncover whether this is a volatile data point, or if tariffs have made a huge difference 
[@Dan Kohse] </a:t>
            </a:r>
          </a:p>
        </p188:txBody>
      </p188:reply>
      <p188:reply id="{C9D64188-F550-4542-8261-E8BC1DBB9533}" authorId="{85E01406-0579-0F49-8390-D3B66EE410C0}" created="2025-10-20T13:40:25.099">
        <p188:txBody>
          <a:bodyPr/>
          <a:lstStyle/>
          <a:p>
            <a:r>
              <a:rPr lang="en-CA"/>
              <a:t>I don’t have the data viz for it but I can speak to that point, the short answer is this tracks pretty closely with pessimism</a:t>
            </a:r>
          </a:p>
        </p188:txBody>
      </p188:reply>
    </p188:replyLst>
    <p188:txBody>
      <a:bodyPr/>
      <a:lstStyle/>
      <a:p>
        <a:r>
          <a:rPr lang="en-CA"/>
          <a:t>Adjust this title to be the key takeaway - the way the others are </a:t>
        </a:r>
      </a:p>
    </p188:txBody>
  </p188:cm>
</p188:cmLst>
</file>

<file path=ppt/comments/modernComment_124_5BD49880.xml><?xml version="1.0" encoding="utf-8"?>
<p188:cmLst xmlns:a="http://schemas.openxmlformats.org/drawingml/2006/main" xmlns:r="http://schemas.openxmlformats.org/officeDocument/2006/relationships" xmlns:p188="http://schemas.microsoft.com/office/powerpoint/2018/8/main">
  <p188:cm id="{44AE39D5-4DE2-4665-9CBC-A058D92DBEC7}" authorId="{9FF9F5DE-F996-8E9D-5160-8B719B8B18AD}" created="2025-10-15T13:08:06.887">
    <ac:txMkLst xmlns:ac="http://schemas.microsoft.com/office/drawing/2013/main/command">
      <pc:docMk xmlns:pc="http://schemas.microsoft.com/office/powerpoint/2013/main/command"/>
      <pc:sldMk xmlns:pc="http://schemas.microsoft.com/office/powerpoint/2013/main/command" cId="1540659328" sldId="292"/>
      <ac:spMk id="10" creationId="{D88CA4F5-22CA-727D-88C1-1705CADAA725}"/>
      <ac:txMk cp="19" len="3">
        <ac:context len="242" hash="4151493271"/>
      </ac:txMk>
    </ac:txMkLst>
    <p188:pos x="3124741" y="209416"/>
    <p188:txBody>
      <a:bodyPr/>
      <a:lstStyle/>
      <a:p>
        <a:r>
          <a:rPr lang="en-CA"/>
          <a:t>Of the US administration? Not just of tariffs? Interesting...</a:t>
        </a:r>
      </a:p>
    </p188:txBody>
  </p188:cm>
  <p188:cm id="{FB01D3DD-A457-4828-866E-00806B737D78}" authorId="{9FF9F5DE-F996-8E9D-5160-8B719B8B18AD}" created="2025-10-15T13:08:38.186">
    <ac:txMkLst xmlns:ac="http://schemas.microsoft.com/office/drawing/2013/main/command">
      <pc:docMk xmlns:pc="http://schemas.microsoft.com/office/powerpoint/2013/main/command"/>
      <pc:sldMk xmlns:pc="http://schemas.microsoft.com/office/powerpoint/2013/main/command" cId="1540659328" sldId="292"/>
      <ac:spMk id="10" creationId="{D88CA4F5-22CA-727D-88C1-1705CADAA725}"/>
      <ac:txMk cp="189" len="4">
        <ac:context len="242" hash="4151493271"/>
      </ac:txMk>
    </ac:txMkLst>
    <p188:pos x="3599662" y="1641267"/>
    <p188:txBody>
      <a:bodyPr/>
      <a:lstStyle/>
      <a:p>
        <a:r>
          <a:rPr lang="en-CA"/>
          <a:t>Order these from greatest to least </a:t>
        </a:r>
      </a:p>
    </p188:txBody>
  </p188:cm>
  <p188:cm id="{CAE60B6B-C047-4578-AEAF-A0465F6EFDA3}" authorId="{9FF9F5DE-F996-8E9D-5160-8B719B8B18AD}" created="2025-10-15T13:10:15.334">
    <pc:sldMkLst xmlns:pc="http://schemas.microsoft.com/office/powerpoint/2013/main/command">
      <pc:docMk/>
      <pc:sldMk cId="1540659328" sldId="292"/>
    </pc:sldMkLst>
    <p188:txBody>
      <a:bodyPr/>
      <a:lstStyle/>
      <a:p>
        <a:r>
          <a:rPr lang="en-CA"/>
          <a:t>The tariff graph on the left deserves a note in a call out box (perhaps below it?) that retaliatory tariffs are expected to impact businesses(? The canadian economy??) even more severely than US) </a:t>
        </a:r>
      </a:p>
    </p188:txBody>
  </p188:cm>
</p188:cmLst>
</file>

<file path=ppt/comments/modernComment_125_E2D94608.xml><?xml version="1.0" encoding="utf-8"?>
<p188:cmLst xmlns:a="http://schemas.openxmlformats.org/drawingml/2006/main" xmlns:r="http://schemas.openxmlformats.org/officeDocument/2006/relationships" xmlns:p188="http://schemas.microsoft.com/office/powerpoint/2018/8/main">
  <p188:cm id="{27B1C01F-8358-4EC6-88A0-CE8C324ED48B}" authorId="{9FF9F5DE-F996-8E9D-5160-8B719B8B18AD}" created="2025-10-15T13:11:52.106">
    <pc:sldMkLst xmlns:pc="http://schemas.microsoft.com/office/powerpoint/2013/main/command">
      <pc:docMk/>
      <pc:sldMk cId="3805890056" sldId="293"/>
    </pc:sldMkLst>
    <p188:txBody>
      <a:bodyPr/>
      <a:lstStyle/>
      <a:p>
        <a:r>
          <a:rPr lang="en-CA"/>
          <a:t>Ok, this makes more sense to have in the format that you had on the left side of slide 9… and then I would put both of those graphs on one slide and make it about retaliatory tariffs 
It’s interesting (and we will need an explanation) on why more businesses have had US tariffs imposed, but believe Canadian tariffs will have a more negative impact </a:t>
        </a:r>
      </a:p>
    </p188:txBody>
  </p188:cm>
  <p188:cm id="{89C7CDDF-3FF9-40BC-8888-BD8119CBD5A4}" authorId="{9FF9F5DE-F996-8E9D-5160-8B719B8B18AD}" created="2025-10-17T19:46:09.378">
    <ac:txMkLst xmlns:ac="http://schemas.microsoft.com/office/drawing/2013/main/command">
      <pc:docMk xmlns:pc="http://schemas.microsoft.com/office/powerpoint/2013/main/command"/>
      <pc:sldMk xmlns:pc="http://schemas.microsoft.com/office/powerpoint/2013/main/command" cId="3805890056" sldId="293"/>
      <ac:spMk id="11" creationId="{09FA1BA1-22D6-D208-0B17-ACF49FB6B63F}"/>
      <ac:txMk cp="117" len="88">
        <ac:context len="316" hash="290194258"/>
      </ac:txMk>
    </ac:txMkLst>
    <p188:pos x="5023103" y="1330482"/>
    <p188:replyLst>
      <p188:reply id="{6714EF3A-6B89-439E-9634-0C536C289E5B}" authorId="{85E01406-0579-0F49-8390-D3B66EE410C0}" created="2025-10-20T13:41:55.830">
        <p188:txBody>
          <a:bodyPr/>
          <a:lstStyle/>
          <a:p>
            <a:r>
              <a:rPr lang="en-CA"/>
              <a:t>This question referred to any planned changes businesses may have had for their operations. Basically this means that 48% of businesses don’t know what to do about tariffs</a:t>
            </a:r>
          </a:p>
        </p188:txBody>
      </p188:reply>
    </p188:replyLst>
    <p188:txBody>
      <a:bodyPr/>
      <a:lstStyle/>
      <a:p>
        <a:r>
          <a:rPr lang="en-CA"/>
          <a:t>What does this mean?</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91DE04-650B-4A42-BD77-A4A7DC23458A}" type="doc">
      <dgm:prSet loTypeId="urn:microsoft.com/office/officeart/2016/7/layout/LinearBlockProcessNumbered" loCatId="process" qsTypeId="urn:microsoft.com/office/officeart/2005/8/quickstyle/simple1" qsCatId="simple" csTypeId="urn:microsoft.com/office/officeart/2005/8/colors/accent1_2" csCatId="accent1" phldr="1"/>
      <dgm:spPr/>
      <dgm:t>
        <a:bodyPr/>
        <a:lstStyle/>
        <a:p>
          <a:endParaRPr lang="en-US"/>
        </a:p>
      </dgm:t>
    </dgm:pt>
    <dgm:pt modelId="{3CCDF3E1-3F75-4312-9C01-411F23951399}">
      <dgm:prSet/>
      <dgm:spPr/>
      <dgm:t>
        <a:bodyPr/>
        <a:lstStyle/>
        <a:p>
          <a:r>
            <a:rPr lang="en-CA" b="0">
              <a:latin typeface="Poppins" panose="00000500000000000000" pitchFamily="2" charset="0"/>
              <a:cs typeface="Poppins" panose="00000500000000000000" pitchFamily="2" charset="0"/>
            </a:rPr>
            <a:t>Reduce cost burdens on businesses by </a:t>
          </a:r>
          <a:r>
            <a:rPr lang="en-CA" b="1">
              <a:latin typeface="Poppins" panose="00000500000000000000" pitchFamily="2" charset="0"/>
              <a:cs typeface="Poppins" panose="00000500000000000000" pitchFamily="2" charset="0"/>
            </a:rPr>
            <a:t>investing in supply chain infrastructure, minimizing disruptions and working to alleviate the impact of the ongoing trade conflict with the U.S.</a:t>
          </a:r>
          <a:endParaRPr lang="en-US">
            <a:latin typeface="Poppins" panose="00000500000000000000" pitchFamily="2" charset="0"/>
            <a:cs typeface="Poppins" panose="00000500000000000000" pitchFamily="2" charset="0"/>
          </a:endParaRPr>
        </a:p>
      </dgm:t>
    </dgm:pt>
    <dgm:pt modelId="{65DA8DC1-DB19-44CF-8FAA-93ED5F243928}" type="parTrans" cxnId="{47D8BC49-1F40-4DF1-B7AA-6172A2E374C9}">
      <dgm:prSet/>
      <dgm:spPr/>
      <dgm:t>
        <a:bodyPr/>
        <a:lstStyle/>
        <a:p>
          <a:endParaRPr lang="en-US">
            <a:latin typeface="Poppins" panose="00000500000000000000" pitchFamily="2" charset="0"/>
            <a:cs typeface="Poppins" panose="00000500000000000000" pitchFamily="2" charset="0"/>
          </a:endParaRPr>
        </a:p>
      </dgm:t>
    </dgm:pt>
    <dgm:pt modelId="{1B938A58-1683-4FAC-B250-00709AA907DB}" type="sibTrans" cxnId="{47D8BC49-1F40-4DF1-B7AA-6172A2E374C9}">
      <dgm:prSet phldrT="01"/>
      <dgm:spPr/>
      <dgm:t>
        <a:bodyPr/>
        <a:lstStyle/>
        <a:p>
          <a:r>
            <a:rPr lang="en-US">
              <a:latin typeface="Poppins" panose="00000500000000000000" pitchFamily="2" charset="0"/>
              <a:cs typeface="Poppins" panose="00000500000000000000" pitchFamily="2" charset="0"/>
            </a:rPr>
            <a:t>01</a:t>
          </a:r>
        </a:p>
      </dgm:t>
    </dgm:pt>
    <dgm:pt modelId="{E4705DED-C65D-4348-8075-5FA2A865C3AC}">
      <dgm:prSet/>
      <dgm:spPr/>
      <dgm:t>
        <a:bodyPr/>
        <a:lstStyle/>
        <a:p>
          <a:r>
            <a:rPr lang="en-CA" b="1">
              <a:latin typeface="Poppins" panose="00000500000000000000" pitchFamily="2" charset="0"/>
              <a:cs typeface="Poppins" panose="00000500000000000000" pitchFamily="2" charset="0"/>
            </a:rPr>
            <a:t>Expedite regulatory processes through fast tracked streamlined processes </a:t>
          </a:r>
          <a:r>
            <a:rPr lang="en-US" b="0">
              <a:latin typeface="Poppins" panose="00000500000000000000" pitchFamily="2" charset="0"/>
              <a:cs typeface="Poppins" panose="00000500000000000000" pitchFamily="2" charset="0"/>
            </a:rPr>
            <a:t>to ensure policy and regulation are not burdening businesses and stranding assets.</a:t>
          </a:r>
          <a:endParaRPr lang="en-US">
            <a:latin typeface="Poppins" panose="00000500000000000000" pitchFamily="2" charset="0"/>
            <a:cs typeface="Poppins" panose="00000500000000000000" pitchFamily="2" charset="0"/>
          </a:endParaRPr>
        </a:p>
      </dgm:t>
    </dgm:pt>
    <dgm:pt modelId="{7ACD316A-CBD4-42A1-9D16-FC6B984D1367}" type="parTrans" cxnId="{B840AACC-D948-40EC-B12B-F764C54C8B32}">
      <dgm:prSet/>
      <dgm:spPr/>
      <dgm:t>
        <a:bodyPr/>
        <a:lstStyle/>
        <a:p>
          <a:endParaRPr lang="en-US">
            <a:latin typeface="Poppins" panose="00000500000000000000" pitchFamily="2" charset="0"/>
            <a:cs typeface="Poppins" panose="00000500000000000000" pitchFamily="2" charset="0"/>
          </a:endParaRPr>
        </a:p>
      </dgm:t>
    </dgm:pt>
    <dgm:pt modelId="{37487A8E-6581-4E76-BF56-6632A3603D69}" type="sibTrans" cxnId="{B840AACC-D948-40EC-B12B-F764C54C8B32}">
      <dgm:prSet phldrT="02"/>
      <dgm:spPr/>
      <dgm:t>
        <a:bodyPr/>
        <a:lstStyle/>
        <a:p>
          <a:r>
            <a:rPr lang="en-US">
              <a:latin typeface="Poppins" panose="00000500000000000000" pitchFamily="2" charset="0"/>
              <a:cs typeface="Poppins" panose="00000500000000000000" pitchFamily="2" charset="0"/>
            </a:rPr>
            <a:t>02</a:t>
          </a:r>
        </a:p>
      </dgm:t>
    </dgm:pt>
    <dgm:pt modelId="{BC8FA9BC-8444-4C9A-8895-57289145F6DC}">
      <dgm:prSet/>
      <dgm:spPr/>
      <dgm:t>
        <a:bodyPr/>
        <a:lstStyle/>
        <a:p>
          <a:r>
            <a:rPr lang="en-US" b="1">
              <a:latin typeface="Poppins" panose="00000500000000000000" pitchFamily="2" charset="0"/>
              <a:cs typeface="Poppins" panose="00000500000000000000" pitchFamily="2" charset="0"/>
            </a:rPr>
            <a:t>Champion the development of trade enabling infrastructure </a:t>
          </a:r>
          <a:r>
            <a:rPr lang="en-US" b="0">
              <a:latin typeface="Poppins" panose="00000500000000000000" pitchFamily="2" charset="0"/>
              <a:cs typeface="Poppins" panose="00000500000000000000" pitchFamily="2" charset="0"/>
            </a:rPr>
            <a:t>across Canada to improve trade opportunities and drive productivity</a:t>
          </a:r>
          <a:endParaRPr lang="en-US">
            <a:latin typeface="Poppins" panose="00000500000000000000" pitchFamily="2" charset="0"/>
            <a:cs typeface="Poppins" panose="00000500000000000000" pitchFamily="2" charset="0"/>
          </a:endParaRPr>
        </a:p>
      </dgm:t>
    </dgm:pt>
    <dgm:pt modelId="{982924F4-B7D2-47E7-80E0-07B84E6C6BC3}" type="parTrans" cxnId="{4E91E73E-D5C9-4C57-80BF-0F8CC9A49A91}">
      <dgm:prSet/>
      <dgm:spPr/>
      <dgm:t>
        <a:bodyPr/>
        <a:lstStyle/>
        <a:p>
          <a:endParaRPr lang="en-US">
            <a:latin typeface="Poppins" panose="00000500000000000000" pitchFamily="2" charset="0"/>
            <a:cs typeface="Poppins" panose="00000500000000000000" pitchFamily="2" charset="0"/>
          </a:endParaRPr>
        </a:p>
      </dgm:t>
    </dgm:pt>
    <dgm:pt modelId="{A86F706D-6F98-409C-A638-0501A9E74D4F}" type="sibTrans" cxnId="{4E91E73E-D5C9-4C57-80BF-0F8CC9A49A91}">
      <dgm:prSet phldrT="03"/>
      <dgm:spPr/>
      <dgm:t>
        <a:bodyPr/>
        <a:lstStyle/>
        <a:p>
          <a:r>
            <a:rPr lang="en-US">
              <a:latin typeface="Poppins" panose="00000500000000000000" pitchFamily="2" charset="0"/>
              <a:cs typeface="Poppins" panose="00000500000000000000" pitchFamily="2" charset="0"/>
            </a:rPr>
            <a:t>03</a:t>
          </a:r>
        </a:p>
      </dgm:t>
    </dgm:pt>
    <dgm:pt modelId="{48596B4D-ABC3-41B7-A9B5-FD92055864B2}">
      <dgm:prSet/>
      <dgm:spPr/>
      <dgm:t>
        <a:bodyPr/>
        <a:lstStyle/>
        <a:p>
          <a:r>
            <a:rPr lang="en-US" b="1">
              <a:latin typeface="Poppins" panose="00000500000000000000" pitchFamily="2" charset="0"/>
              <a:cs typeface="Poppins" panose="00000500000000000000" pitchFamily="2" charset="0"/>
            </a:rPr>
            <a:t>Address labour disruptions</a:t>
          </a:r>
          <a:r>
            <a:rPr lang="en-US" b="0">
              <a:latin typeface="Poppins" panose="00000500000000000000" pitchFamily="2" charset="0"/>
              <a:cs typeface="Poppins" panose="00000500000000000000" pitchFamily="2" charset="0"/>
            </a:rPr>
            <a:t>, such as the recent Canada Post Strike, in a timely manner to ensure impact to businesses is minimized</a:t>
          </a:r>
          <a:endParaRPr lang="en-US">
            <a:latin typeface="Poppins" panose="00000500000000000000" pitchFamily="2" charset="0"/>
            <a:cs typeface="Poppins" panose="00000500000000000000" pitchFamily="2" charset="0"/>
          </a:endParaRPr>
        </a:p>
      </dgm:t>
    </dgm:pt>
    <dgm:pt modelId="{152A107C-4800-40FC-B893-F4CC0892D575}" type="parTrans" cxnId="{007D23F7-2C37-464D-866B-021C249F2547}">
      <dgm:prSet/>
      <dgm:spPr/>
      <dgm:t>
        <a:bodyPr/>
        <a:lstStyle/>
        <a:p>
          <a:endParaRPr lang="en-US">
            <a:latin typeface="Poppins" panose="00000500000000000000" pitchFamily="2" charset="0"/>
            <a:cs typeface="Poppins" panose="00000500000000000000" pitchFamily="2" charset="0"/>
          </a:endParaRPr>
        </a:p>
      </dgm:t>
    </dgm:pt>
    <dgm:pt modelId="{1307AC8B-5C14-4E47-BE3A-780D734B43D4}" type="sibTrans" cxnId="{007D23F7-2C37-464D-866B-021C249F2547}">
      <dgm:prSet phldrT="04"/>
      <dgm:spPr/>
      <dgm:t>
        <a:bodyPr/>
        <a:lstStyle/>
        <a:p>
          <a:r>
            <a:rPr lang="en-US">
              <a:latin typeface="Poppins" panose="00000500000000000000" pitchFamily="2" charset="0"/>
              <a:cs typeface="Poppins" panose="00000500000000000000" pitchFamily="2" charset="0"/>
            </a:rPr>
            <a:t>04</a:t>
          </a:r>
        </a:p>
      </dgm:t>
    </dgm:pt>
    <dgm:pt modelId="{119570D9-8754-4F27-A99A-59BC511F9B60}">
      <dgm:prSet/>
      <dgm:spPr/>
      <dgm:t>
        <a:bodyPr/>
        <a:lstStyle/>
        <a:p>
          <a:r>
            <a:rPr lang="en-US" b="0">
              <a:latin typeface="Poppins" panose="00000500000000000000" pitchFamily="2" charset="0"/>
              <a:cs typeface="Poppins" panose="00000500000000000000" pitchFamily="2" charset="0"/>
            </a:rPr>
            <a:t>Make investments to </a:t>
          </a:r>
          <a:r>
            <a:rPr lang="en-US" b="1">
              <a:latin typeface="Poppins" panose="00000500000000000000" pitchFamily="2" charset="0"/>
              <a:cs typeface="Poppins" panose="00000500000000000000" pitchFamily="2" charset="0"/>
            </a:rPr>
            <a:t>support market access and diversify Canada’s international trade opportunities.</a:t>
          </a:r>
          <a:endParaRPr lang="en-US">
            <a:latin typeface="Poppins" panose="00000500000000000000" pitchFamily="2" charset="0"/>
            <a:cs typeface="Poppins" panose="00000500000000000000" pitchFamily="2" charset="0"/>
          </a:endParaRPr>
        </a:p>
      </dgm:t>
    </dgm:pt>
    <dgm:pt modelId="{A4E359FD-BC49-45EF-82F4-4BDC42E64EC3}" type="parTrans" cxnId="{4904698A-AD5B-4439-96DE-52BD4D1DB0C4}">
      <dgm:prSet/>
      <dgm:spPr/>
      <dgm:t>
        <a:bodyPr/>
        <a:lstStyle/>
        <a:p>
          <a:endParaRPr lang="en-US">
            <a:latin typeface="Poppins" panose="00000500000000000000" pitchFamily="2" charset="0"/>
            <a:cs typeface="Poppins" panose="00000500000000000000" pitchFamily="2" charset="0"/>
          </a:endParaRPr>
        </a:p>
      </dgm:t>
    </dgm:pt>
    <dgm:pt modelId="{6BDF8A36-580A-4DD4-A8F4-4127F35F00C3}" type="sibTrans" cxnId="{4904698A-AD5B-4439-96DE-52BD4D1DB0C4}">
      <dgm:prSet phldrT="05"/>
      <dgm:spPr/>
      <dgm:t>
        <a:bodyPr/>
        <a:lstStyle/>
        <a:p>
          <a:r>
            <a:rPr lang="en-US">
              <a:latin typeface="Poppins" panose="00000500000000000000" pitchFamily="2" charset="0"/>
              <a:cs typeface="Poppins" panose="00000500000000000000" pitchFamily="2" charset="0"/>
            </a:rPr>
            <a:t>05</a:t>
          </a:r>
        </a:p>
      </dgm:t>
    </dgm:pt>
    <dgm:pt modelId="{CC71AF07-80B2-4447-A172-A1546DE18AC1}" type="pres">
      <dgm:prSet presAssocID="{0891DE04-650B-4A42-BD77-A4A7DC23458A}" presName="Name0" presStyleCnt="0">
        <dgm:presLayoutVars>
          <dgm:animLvl val="lvl"/>
          <dgm:resizeHandles val="exact"/>
        </dgm:presLayoutVars>
      </dgm:prSet>
      <dgm:spPr/>
    </dgm:pt>
    <dgm:pt modelId="{2F62DCC5-8615-4A4F-8F7A-25A438D8A4A5}" type="pres">
      <dgm:prSet presAssocID="{3CCDF3E1-3F75-4312-9C01-411F23951399}" presName="compositeNode" presStyleCnt="0">
        <dgm:presLayoutVars>
          <dgm:bulletEnabled val="1"/>
        </dgm:presLayoutVars>
      </dgm:prSet>
      <dgm:spPr/>
    </dgm:pt>
    <dgm:pt modelId="{1A63E2B3-834A-441B-9F76-C52F9ABA7D32}" type="pres">
      <dgm:prSet presAssocID="{3CCDF3E1-3F75-4312-9C01-411F23951399}" presName="bgRect" presStyleLbl="alignNode1" presStyleIdx="0" presStyleCnt="5" custScaleY="149396"/>
      <dgm:spPr/>
    </dgm:pt>
    <dgm:pt modelId="{99AD0D2F-1E57-45A3-A756-74A3DB37CD20}" type="pres">
      <dgm:prSet presAssocID="{1B938A58-1683-4FAC-B250-00709AA907DB}" presName="sibTransNodeRect" presStyleLbl="alignNode1" presStyleIdx="0" presStyleCnt="5">
        <dgm:presLayoutVars>
          <dgm:chMax val="0"/>
          <dgm:bulletEnabled val="1"/>
        </dgm:presLayoutVars>
      </dgm:prSet>
      <dgm:spPr/>
    </dgm:pt>
    <dgm:pt modelId="{31D7F5E3-2A08-4C3A-A34E-64B00A28C54A}" type="pres">
      <dgm:prSet presAssocID="{3CCDF3E1-3F75-4312-9C01-411F23951399}" presName="nodeRect" presStyleLbl="alignNode1" presStyleIdx="0" presStyleCnt="5">
        <dgm:presLayoutVars>
          <dgm:bulletEnabled val="1"/>
        </dgm:presLayoutVars>
      </dgm:prSet>
      <dgm:spPr/>
    </dgm:pt>
    <dgm:pt modelId="{6C810C16-F7B2-4DDB-9701-7915C5BE400A}" type="pres">
      <dgm:prSet presAssocID="{1B938A58-1683-4FAC-B250-00709AA907DB}" presName="sibTrans" presStyleCnt="0"/>
      <dgm:spPr/>
    </dgm:pt>
    <dgm:pt modelId="{CEEFD9EB-BB11-4E2A-8EA7-520824D5FD2F}" type="pres">
      <dgm:prSet presAssocID="{E4705DED-C65D-4348-8075-5FA2A865C3AC}" presName="compositeNode" presStyleCnt="0">
        <dgm:presLayoutVars>
          <dgm:bulletEnabled val="1"/>
        </dgm:presLayoutVars>
      </dgm:prSet>
      <dgm:spPr/>
    </dgm:pt>
    <dgm:pt modelId="{D2CF7CB2-9386-45BE-A04B-F5042C6C47D5}" type="pres">
      <dgm:prSet presAssocID="{E4705DED-C65D-4348-8075-5FA2A865C3AC}" presName="bgRect" presStyleLbl="alignNode1" presStyleIdx="1" presStyleCnt="5" custScaleY="149396"/>
      <dgm:spPr/>
    </dgm:pt>
    <dgm:pt modelId="{8C6D7ADB-D9FA-4981-9FB5-FF3303E5411B}" type="pres">
      <dgm:prSet presAssocID="{37487A8E-6581-4E76-BF56-6632A3603D69}" presName="sibTransNodeRect" presStyleLbl="alignNode1" presStyleIdx="1" presStyleCnt="5">
        <dgm:presLayoutVars>
          <dgm:chMax val="0"/>
          <dgm:bulletEnabled val="1"/>
        </dgm:presLayoutVars>
      </dgm:prSet>
      <dgm:spPr/>
    </dgm:pt>
    <dgm:pt modelId="{04D758D1-7AF9-4A6A-B8BE-CDB7AA070A0B}" type="pres">
      <dgm:prSet presAssocID="{E4705DED-C65D-4348-8075-5FA2A865C3AC}" presName="nodeRect" presStyleLbl="alignNode1" presStyleIdx="1" presStyleCnt="5">
        <dgm:presLayoutVars>
          <dgm:bulletEnabled val="1"/>
        </dgm:presLayoutVars>
      </dgm:prSet>
      <dgm:spPr/>
    </dgm:pt>
    <dgm:pt modelId="{39038F52-171C-442A-A725-755D8FF28176}" type="pres">
      <dgm:prSet presAssocID="{37487A8E-6581-4E76-BF56-6632A3603D69}" presName="sibTrans" presStyleCnt="0"/>
      <dgm:spPr/>
    </dgm:pt>
    <dgm:pt modelId="{3A9D922B-7F0D-4FF9-B1C1-8FC5672B3EFD}" type="pres">
      <dgm:prSet presAssocID="{BC8FA9BC-8444-4C9A-8895-57289145F6DC}" presName="compositeNode" presStyleCnt="0">
        <dgm:presLayoutVars>
          <dgm:bulletEnabled val="1"/>
        </dgm:presLayoutVars>
      </dgm:prSet>
      <dgm:spPr/>
    </dgm:pt>
    <dgm:pt modelId="{9D91F619-EB27-465E-8F8D-78F2EABB6E8F}" type="pres">
      <dgm:prSet presAssocID="{BC8FA9BC-8444-4C9A-8895-57289145F6DC}" presName="bgRect" presStyleLbl="alignNode1" presStyleIdx="2" presStyleCnt="5" custScaleY="149396"/>
      <dgm:spPr/>
    </dgm:pt>
    <dgm:pt modelId="{0B06A4D6-FB26-4578-BD8A-BAD0D34F2E60}" type="pres">
      <dgm:prSet presAssocID="{A86F706D-6F98-409C-A638-0501A9E74D4F}" presName="sibTransNodeRect" presStyleLbl="alignNode1" presStyleIdx="2" presStyleCnt="5">
        <dgm:presLayoutVars>
          <dgm:chMax val="0"/>
          <dgm:bulletEnabled val="1"/>
        </dgm:presLayoutVars>
      </dgm:prSet>
      <dgm:spPr/>
    </dgm:pt>
    <dgm:pt modelId="{D6C39668-A61B-481A-A9AD-3290E86D15F9}" type="pres">
      <dgm:prSet presAssocID="{BC8FA9BC-8444-4C9A-8895-57289145F6DC}" presName="nodeRect" presStyleLbl="alignNode1" presStyleIdx="2" presStyleCnt="5">
        <dgm:presLayoutVars>
          <dgm:bulletEnabled val="1"/>
        </dgm:presLayoutVars>
      </dgm:prSet>
      <dgm:spPr/>
    </dgm:pt>
    <dgm:pt modelId="{3A3BBA3E-BC6B-42C7-B5E6-F8E552DAEF80}" type="pres">
      <dgm:prSet presAssocID="{A86F706D-6F98-409C-A638-0501A9E74D4F}" presName="sibTrans" presStyleCnt="0"/>
      <dgm:spPr/>
    </dgm:pt>
    <dgm:pt modelId="{38B9F96A-857B-42BD-B37D-81CC080E1A44}" type="pres">
      <dgm:prSet presAssocID="{48596B4D-ABC3-41B7-A9B5-FD92055864B2}" presName="compositeNode" presStyleCnt="0">
        <dgm:presLayoutVars>
          <dgm:bulletEnabled val="1"/>
        </dgm:presLayoutVars>
      </dgm:prSet>
      <dgm:spPr/>
    </dgm:pt>
    <dgm:pt modelId="{BA9F8A97-B962-41D7-8F17-03FBFD1A2054}" type="pres">
      <dgm:prSet presAssocID="{48596B4D-ABC3-41B7-A9B5-FD92055864B2}" presName="bgRect" presStyleLbl="alignNode1" presStyleIdx="3" presStyleCnt="5" custScaleY="149396"/>
      <dgm:spPr/>
    </dgm:pt>
    <dgm:pt modelId="{0903DD5E-55EA-4981-B47C-85F2A377EEB3}" type="pres">
      <dgm:prSet presAssocID="{1307AC8B-5C14-4E47-BE3A-780D734B43D4}" presName="sibTransNodeRect" presStyleLbl="alignNode1" presStyleIdx="3" presStyleCnt="5">
        <dgm:presLayoutVars>
          <dgm:chMax val="0"/>
          <dgm:bulletEnabled val="1"/>
        </dgm:presLayoutVars>
      </dgm:prSet>
      <dgm:spPr/>
    </dgm:pt>
    <dgm:pt modelId="{04537F52-D5DC-4A0F-9E37-BCCDF04B3675}" type="pres">
      <dgm:prSet presAssocID="{48596B4D-ABC3-41B7-A9B5-FD92055864B2}" presName="nodeRect" presStyleLbl="alignNode1" presStyleIdx="3" presStyleCnt="5">
        <dgm:presLayoutVars>
          <dgm:bulletEnabled val="1"/>
        </dgm:presLayoutVars>
      </dgm:prSet>
      <dgm:spPr/>
    </dgm:pt>
    <dgm:pt modelId="{793AF6B1-C967-4818-9AE7-938C3740417C}" type="pres">
      <dgm:prSet presAssocID="{1307AC8B-5C14-4E47-BE3A-780D734B43D4}" presName="sibTrans" presStyleCnt="0"/>
      <dgm:spPr/>
    </dgm:pt>
    <dgm:pt modelId="{2936ABB2-9B8E-4826-8233-9825F349314C}" type="pres">
      <dgm:prSet presAssocID="{119570D9-8754-4F27-A99A-59BC511F9B60}" presName="compositeNode" presStyleCnt="0">
        <dgm:presLayoutVars>
          <dgm:bulletEnabled val="1"/>
        </dgm:presLayoutVars>
      </dgm:prSet>
      <dgm:spPr/>
    </dgm:pt>
    <dgm:pt modelId="{65D12C95-CFA9-4719-88D7-8B857F37B114}" type="pres">
      <dgm:prSet presAssocID="{119570D9-8754-4F27-A99A-59BC511F9B60}" presName="bgRect" presStyleLbl="alignNode1" presStyleIdx="4" presStyleCnt="5" custScaleY="149396"/>
      <dgm:spPr/>
    </dgm:pt>
    <dgm:pt modelId="{1F1DE407-A09B-4A9A-8341-8CE0190FEC99}" type="pres">
      <dgm:prSet presAssocID="{6BDF8A36-580A-4DD4-A8F4-4127F35F00C3}" presName="sibTransNodeRect" presStyleLbl="alignNode1" presStyleIdx="4" presStyleCnt="5">
        <dgm:presLayoutVars>
          <dgm:chMax val="0"/>
          <dgm:bulletEnabled val="1"/>
        </dgm:presLayoutVars>
      </dgm:prSet>
      <dgm:spPr/>
    </dgm:pt>
    <dgm:pt modelId="{F3CCBA26-49FD-4C84-A5F6-165889418F58}" type="pres">
      <dgm:prSet presAssocID="{119570D9-8754-4F27-A99A-59BC511F9B60}" presName="nodeRect" presStyleLbl="alignNode1" presStyleIdx="4" presStyleCnt="5">
        <dgm:presLayoutVars>
          <dgm:bulletEnabled val="1"/>
        </dgm:presLayoutVars>
      </dgm:prSet>
      <dgm:spPr/>
    </dgm:pt>
  </dgm:ptLst>
  <dgm:cxnLst>
    <dgm:cxn modelId="{F8DCB10B-6805-4289-A64B-8E4E4DA15F50}" type="presOf" srcId="{E4705DED-C65D-4348-8075-5FA2A865C3AC}" destId="{04D758D1-7AF9-4A6A-B8BE-CDB7AA070A0B}" srcOrd="1" destOrd="0" presId="urn:microsoft.com/office/officeart/2016/7/layout/LinearBlockProcessNumbered"/>
    <dgm:cxn modelId="{EE7E910F-A14C-4E6E-88F4-B8007FD987A2}" type="presOf" srcId="{6BDF8A36-580A-4DD4-A8F4-4127F35F00C3}" destId="{1F1DE407-A09B-4A9A-8341-8CE0190FEC99}" srcOrd="0" destOrd="0" presId="urn:microsoft.com/office/officeart/2016/7/layout/LinearBlockProcessNumbered"/>
    <dgm:cxn modelId="{6080A310-E6A6-4F42-B965-42A4647988B2}" type="presOf" srcId="{BC8FA9BC-8444-4C9A-8895-57289145F6DC}" destId="{D6C39668-A61B-481A-A9AD-3290E86D15F9}" srcOrd="1" destOrd="0" presId="urn:microsoft.com/office/officeart/2016/7/layout/LinearBlockProcessNumbered"/>
    <dgm:cxn modelId="{617BBA21-D860-4510-999E-CF005352A398}" type="presOf" srcId="{37487A8E-6581-4E76-BF56-6632A3603D69}" destId="{8C6D7ADB-D9FA-4981-9FB5-FF3303E5411B}" srcOrd="0" destOrd="0" presId="urn:microsoft.com/office/officeart/2016/7/layout/LinearBlockProcessNumbered"/>
    <dgm:cxn modelId="{C66F6836-16A1-499F-8C00-79C402458610}" type="presOf" srcId="{0891DE04-650B-4A42-BD77-A4A7DC23458A}" destId="{CC71AF07-80B2-4447-A172-A1546DE18AC1}" srcOrd="0" destOrd="0" presId="urn:microsoft.com/office/officeart/2016/7/layout/LinearBlockProcessNumbered"/>
    <dgm:cxn modelId="{4E91E73E-D5C9-4C57-80BF-0F8CC9A49A91}" srcId="{0891DE04-650B-4A42-BD77-A4A7DC23458A}" destId="{BC8FA9BC-8444-4C9A-8895-57289145F6DC}" srcOrd="2" destOrd="0" parTransId="{982924F4-B7D2-47E7-80E0-07B84E6C6BC3}" sibTransId="{A86F706D-6F98-409C-A638-0501A9E74D4F}"/>
    <dgm:cxn modelId="{1458E647-0BE4-48C0-9893-167B6D986014}" type="presOf" srcId="{3CCDF3E1-3F75-4312-9C01-411F23951399}" destId="{31D7F5E3-2A08-4C3A-A34E-64B00A28C54A}" srcOrd="1" destOrd="0" presId="urn:microsoft.com/office/officeart/2016/7/layout/LinearBlockProcessNumbered"/>
    <dgm:cxn modelId="{47D8BC49-1F40-4DF1-B7AA-6172A2E374C9}" srcId="{0891DE04-650B-4A42-BD77-A4A7DC23458A}" destId="{3CCDF3E1-3F75-4312-9C01-411F23951399}" srcOrd="0" destOrd="0" parTransId="{65DA8DC1-DB19-44CF-8FAA-93ED5F243928}" sibTransId="{1B938A58-1683-4FAC-B250-00709AA907DB}"/>
    <dgm:cxn modelId="{921E1358-8881-400C-ADCA-E845D8EB0C7A}" type="presOf" srcId="{48596B4D-ABC3-41B7-A9B5-FD92055864B2}" destId="{BA9F8A97-B962-41D7-8F17-03FBFD1A2054}" srcOrd="0" destOrd="0" presId="urn:microsoft.com/office/officeart/2016/7/layout/LinearBlockProcessNumbered"/>
    <dgm:cxn modelId="{DC868979-E253-45BA-84A7-0B4DF6B73C08}" type="presOf" srcId="{E4705DED-C65D-4348-8075-5FA2A865C3AC}" destId="{D2CF7CB2-9386-45BE-A04B-F5042C6C47D5}" srcOrd="0" destOrd="0" presId="urn:microsoft.com/office/officeart/2016/7/layout/LinearBlockProcessNumbered"/>
    <dgm:cxn modelId="{C317C17B-3788-411F-825D-4C561DF36F64}" type="presOf" srcId="{1B938A58-1683-4FAC-B250-00709AA907DB}" destId="{99AD0D2F-1E57-45A3-A756-74A3DB37CD20}" srcOrd="0" destOrd="0" presId="urn:microsoft.com/office/officeart/2016/7/layout/LinearBlockProcessNumbered"/>
    <dgm:cxn modelId="{4904698A-AD5B-4439-96DE-52BD4D1DB0C4}" srcId="{0891DE04-650B-4A42-BD77-A4A7DC23458A}" destId="{119570D9-8754-4F27-A99A-59BC511F9B60}" srcOrd="4" destOrd="0" parTransId="{A4E359FD-BC49-45EF-82F4-4BDC42E64EC3}" sibTransId="{6BDF8A36-580A-4DD4-A8F4-4127F35F00C3}"/>
    <dgm:cxn modelId="{7A629593-C69E-4AAC-AA31-818CA088AB27}" type="presOf" srcId="{119570D9-8754-4F27-A99A-59BC511F9B60}" destId="{65D12C95-CFA9-4719-88D7-8B857F37B114}" srcOrd="0" destOrd="0" presId="urn:microsoft.com/office/officeart/2016/7/layout/LinearBlockProcessNumbered"/>
    <dgm:cxn modelId="{24B28A99-E07D-4AD9-9E2A-19C2E3725115}" type="presOf" srcId="{119570D9-8754-4F27-A99A-59BC511F9B60}" destId="{F3CCBA26-49FD-4C84-A5F6-165889418F58}" srcOrd="1" destOrd="0" presId="urn:microsoft.com/office/officeart/2016/7/layout/LinearBlockProcessNumbered"/>
    <dgm:cxn modelId="{B840AACC-D948-40EC-B12B-F764C54C8B32}" srcId="{0891DE04-650B-4A42-BD77-A4A7DC23458A}" destId="{E4705DED-C65D-4348-8075-5FA2A865C3AC}" srcOrd="1" destOrd="0" parTransId="{7ACD316A-CBD4-42A1-9D16-FC6B984D1367}" sibTransId="{37487A8E-6581-4E76-BF56-6632A3603D69}"/>
    <dgm:cxn modelId="{0E6574DA-0855-4641-AE35-A1E3461FDBA6}" type="presOf" srcId="{A86F706D-6F98-409C-A638-0501A9E74D4F}" destId="{0B06A4D6-FB26-4578-BD8A-BAD0D34F2E60}" srcOrd="0" destOrd="0" presId="urn:microsoft.com/office/officeart/2016/7/layout/LinearBlockProcessNumbered"/>
    <dgm:cxn modelId="{A72C1AE2-CFB5-4F6A-A9A7-408CAF0B02E7}" type="presOf" srcId="{1307AC8B-5C14-4E47-BE3A-780D734B43D4}" destId="{0903DD5E-55EA-4981-B47C-85F2A377EEB3}" srcOrd="0" destOrd="0" presId="urn:microsoft.com/office/officeart/2016/7/layout/LinearBlockProcessNumbered"/>
    <dgm:cxn modelId="{59D718E8-7B43-4328-AC63-10E1BC5346C3}" type="presOf" srcId="{3CCDF3E1-3F75-4312-9C01-411F23951399}" destId="{1A63E2B3-834A-441B-9F76-C52F9ABA7D32}" srcOrd="0" destOrd="0" presId="urn:microsoft.com/office/officeart/2016/7/layout/LinearBlockProcessNumbered"/>
    <dgm:cxn modelId="{E16D5DF2-9D8C-465C-83D2-A7A95EAFA6BA}" type="presOf" srcId="{BC8FA9BC-8444-4C9A-8895-57289145F6DC}" destId="{9D91F619-EB27-465E-8F8D-78F2EABB6E8F}" srcOrd="0" destOrd="0" presId="urn:microsoft.com/office/officeart/2016/7/layout/LinearBlockProcessNumbered"/>
    <dgm:cxn modelId="{A7E5D0F3-6994-44E7-9FC2-308A55A185AE}" type="presOf" srcId="{48596B4D-ABC3-41B7-A9B5-FD92055864B2}" destId="{04537F52-D5DC-4A0F-9E37-BCCDF04B3675}" srcOrd="1" destOrd="0" presId="urn:microsoft.com/office/officeart/2016/7/layout/LinearBlockProcessNumbered"/>
    <dgm:cxn modelId="{007D23F7-2C37-464D-866B-021C249F2547}" srcId="{0891DE04-650B-4A42-BD77-A4A7DC23458A}" destId="{48596B4D-ABC3-41B7-A9B5-FD92055864B2}" srcOrd="3" destOrd="0" parTransId="{152A107C-4800-40FC-B893-F4CC0892D575}" sibTransId="{1307AC8B-5C14-4E47-BE3A-780D734B43D4}"/>
    <dgm:cxn modelId="{04EB80CB-2425-4710-99B4-E7FE055671DC}" type="presParOf" srcId="{CC71AF07-80B2-4447-A172-A1546DE18AC1}" destId="{2F62DCC5-8615-4A4F-8F7A-25A438D8A4A5}" srcOrd="0" destOrd="0" presId="urn:microsoft.com/office/officeart/2016/7/layout/LinearBlockProcessNumbered"/>
    <dgm:cxn modelId="{9170DC0B-BCFC-49C4-B9BC-278BA2CDA799}" type="presParOf" srcId="{2F62DCC5-8615-4A4F-8F7A-25A438D8A4A5}" destId="{1A63E2B3-834A-441B-9F76-C52F9ABA7D32}" srcOrd="0" destOrd="0" presId="urn:microsoft.com/office/officeart/2016/7/layout/LinearBlockProcessNumbered"/>
    <dgm:cxn modelId="{C80D9CF4-EBB4-4755-9D9E-D3B82A5D27FF}" type="presParOf" srcId="{2F62DCC5-8615-4A4F-8F7A-25A438D8A4A5}" destId="{99AD0D2F-1E57-45A3-A756-74A3DB37CD20}" srcOrd="1" destOrd="0" presId="urn:microsoft.com/office/officeart/2016/7/layout/LinearBlockProcessNumbered"/>
    <dgm:cxn modelId="{9998F778-B9C4-4541-820C-6C489D4A1B9A}" type="presParOf" srcId="{2F62DCC5-8615-4A4F-8F7A-25A438D8A4A5}" destId="{31D7F5E3-2A08-4C3A-A34E-64B00A28C54A}" srcOrd="2" destOrd="0" presId="urn:microsoft.com/office/officeart/2016/7/layout/LinearBlockProcessNumbered"/>
    <dgm:cxn modelId="{4D835248-811C-4116-9C4E-E6CEA3689C6B}" type="presParOf" srcId="{CC71AF07-80B2-4447-A172-A1546DE18AC1}" destId="{6C810C16-F7B2-4DDB-9701-7915C5BE400A}" srcOrd="1" destOrd="0" presId="urn:microsoft.com/office/officeart/2016/7/layout/LinearBlockProcessNumbered"/>
    <dgm:cxn modelId="{7B51C710-7388-42CB-9ACA-58EC461E9EFB}" type="presParOf" srcId="{CC71AF07-80B2-4447-A172-A1546DE18AC1}" destId="{CEEFD9EB-BB11-4E2A-8EA7-520824D5FD2F}" srcOrd="2" destOrd="0" presId="urn:microsoft.com/office/officeart/2016/7/layout/LinearBlockProcessNumbered"/>
    <dgm:cxn modelId="{612F6467-36C5-4F36-9B65-0B8C9FEB825B}" type="presParOf" srcId="{CEEFD9EB-BB11-4E2A-8EA7-520824D5FD2F}" destId="{D2CF7CB2-9386-45BE-A04B-F5042C6C47D5}" srcOrd="0" destOrd="0" presId="urn:microsoft.com/office/officeart/2016/7/layout/LinearBlockProcessNumbered"/>
    <dgm:cxn modelId="{9E3C3FFA-2E4E-43FC-9C62-E5FDE710C2FC}" type="presParOf" srcId="{CEEFD9EB-BB11-4E2A-8EA7-520824D5FD2F}" destId="{8C6D7ADB-D9FA-4981-9FB5-FF3303E5411B}" srcOrd="1" destOrd="0" presId="urn:microsoft.com/office/officeart/2016/7/layout/LinearBlockProcessNumbered"/>
    <dgm:cxn modelId="{E486CA61-1A08-484A-A4EF-1F23B76EF2C7}" type="presParOf" srcId="{CEEFD9EB-BB11-4E2A-8EA7-520824D5FD2F}" destId="{04D758D1-7AF9-4A6A-B8BE-CDB7AA070A0B}" srcOrd="2" destOrd="0" presId="urn:microsoft.com/office/officeart/2016/7/layout/LinearBlockProcessNumbered"/>
    <dgm:cxn modelId="{1076620B-1916-41F3-8B4C-5F6186251692}" type="presParOf" srcId="{CC71AF07-80B2-4447-A172-A1546DE18AC1}" destId="{39038F52-171C-442A-A725-755D8FF28176}" srcOrd="3" destOrd="0" presId="urn:microsoft.com/office/officeart/2016/7/layout/LinearBlockProcessNumbered"/>
    <dgm:cxn modelId="{428DD4BC-D437-415E-98C1-89E77C987EFE}" type="presParOf" srcId="{CC71AF07-80B2-4447-A172-A1546DE18AC1}" destId="{3A9D922B-7F0D-4FF9-B1C1-8FC5672B3EFD}" srcOrd="4" destOrd="0" presId="urn:microsoft.com/office/officeart/2016/7/layout/LinearBlockProcessNumbered"/>
    <dgm:cxn modelId="{67991877-60F8-4486-A9B7-ECC89987D2AC}" type="presParOf" srcId="{3A9D922B-7F0D-4FF9-B1C1-8FC5672B3EFD}" destId="{9D91F619-EB27-465E-8F8D-78F2EABB6E8F}" srcOrd="0" destOrd="0" presId="urn:microsoft.com/office/officeart/2016/7/layout/LinearBlockProcessNumbered"/>
    <dgm:cxn modelId="{B09F9107-5105-48B6-A001-4BDDCDE15F8D}" type="presParOf" srcId="{3A9D922B-7F0D-4FF9-B1C1-8FC5672B3EFD}" destId="{0B06A4D6-FB26-4578-BD8A-BAD0D34F2E60}" srcOrd="1" destOrd="0" presId="urn:microsoft.com/office/officeart/2016/7/layout/LinearBlockProcessNumbered"/>
    <dgm:cxn modelId="{F428B1F2-4A15-4404-AD23-0CE59A971162}" type="presParOf" srcId="{3A9D922B-7F0D-4FF9-B1C1-8FC5672B3EFD}" destId="{D6C39668-A61B-481A-A9AD-3290E86D15F9}" srcOrd="2" destOrd="0" presId="urn:microsoft.com/office/officeart/2016/7/layout/LinearBlockProcessNumbered"/>
    <dgm:cxn modelId="{D0C83023-C65A-4ADB-B8CB-84BE978CBE22}" type="presParOf" srcId="{CC71AF07-80B2-4447-A172-A1546DE18AC1}" destId="{3A3BBA3E-BC6B-42C7-B5E6-F8E552DAEF80}" srcOrd="5" destOrd="0" presId="urn:microsoft.com/office/officeart/2016/7/layout/LinearBlockProcessNumbered"/>
    <dgm:cxn modelId="{A29936A5-D074-4976-B609-9BD1B05BFFF1}" type="presParOf" srcId="{CC71AF07-80B2-4447-A172-A1546DE18AC1}" destId="{38B9F96A-857B-42BD-B37D-81CC080E1A44}" srcOrd="6" destOrd="0" presId="urn:microsoft.com/office/officeart/2016/7/layout/LinearBlockProcessNumbered"/>
    <dgm:cxn modelId="{95D46FD9-6967-422B-A509-E13CF5621753}" type="presParOf" srcId="{38B9F96A-857B-42BD-B37D-81CC080E1A44}" destId="{BA9F8A97-B962-41D7-8F17-03FBFD1A2054}" srcOrd="0" destOrd="0" presId="urn:microsoft.com/office/officeart/2016/7/layout/LinearBlockProcessNumbered"/>
    <dgm:cxn modelId="{B769DAC4-33F8-434B-9BFA-B9EAC4DAF80A}" type="presParOf" srcId="{38B9F96A-857B-42BD-B37D-81CC080E1A44}" destId="{0903DD5E-55EA-4981-B47C-85F2A377EEB3}" srcOrd="1" destOrd="0" presId="urn:microsoft.com/office/officeart/2016/7/layout/LinearBlockProcessNumbered"/>
    <dgm:cxn modelId="{00C704F0-ADBE-42F3-A2C0-DB04638D534B}" type="presParOf" srcId="{38B9F96A-857B-42BD-B37D-81CC080E1A44}" destId="{04537F52-D5DC-4A0F-9E37-BCCDF04B3675}" srcOrd="2" destOrd="0" presId="urn:microsoft.com/office/officeart/2016/7/layout/LinearBlockProcessNumbered"/>
    <dgm:cxn modelId="{B7AE011E-CE74-430E-854A-772CDE6229D4}" type="presParOf" srcId="{CC71AF07-80B2-4447-A172-A1546DE18AC1}" destId="{793AF6B1-C967-4818-9AE7-938C3740417C}" srcOrd="7" destOrd="0" presId="urn:microsoft.com/office/officeart/2016/7/layout/LinearBlockProcessNumbered"/>
    <dgm:cxn modelId="{23C07A6A-0066-4A2F-A315-9BE9BBDA0091}" type="presParOf" srcId="{CC71AF07-80B2-4447-A172-A1546DE18AC1}" destId="{2936ABB2-9B8E-4826-8233-9825F349314C}" srcOrd="8" destOrd="0" presId="urn:microsoft.com/office/officeart/2016/7/layout/LinearBlockProcessNumbered"/>
    <dgm:cxn modelId="{FE248888-A2DC-422F-85BB-465025707C3E}" type="presParOf" srcId="{2936ABB2-9B8E-4826-8233-9825F349314C}" destId="{65D12C95-CFA9-4719-88D7-8B857F37B114}" srcOrd="0" destOrd="0" presId="urn:microsoft.com/office/officeart/2016/7/layout/LinearBlockProcessNumbered"/>
    <dgm:cxn modelId="{9973D32E-0993-4036-958B-BB3D2920D897}" type="presParOf" srcId="{2936ABB2-9B8E-4826-8233-9825F349314C}" destId="{1F1DE407-A09B-4A9A-8341-8CE0190FEC99}" srcOrd="1" destOrd="0" presId="urn:microsoft.com/office/officeart/2016/7/layout/LinearBlockProcessNumbered"/>
    <dgm:cxn modelId="{C9F9C6FA-40FA-40D9-9354-3CA7CFF6CE2B}" type="presParOf" srcId="{2936ABB2-9B8E-4826-8233-9825F349314C}" destId="{F3CCBA26-49FD-4C84-A5F6-165889418F58}"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63E2B3-834A-441B-9F76-C52F9ABA7D32}">
      <dsp:nvSpPr>
        <dsp:cNvPr id="0" name=""/>
        <dsp:cNvSpPr/>
      </dsp:nvSpPr>
      <dsp:spPr>
        <a:xfrm>
          <a:off x="6315"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a:lnSpc>
              <a:spcPct val="90000"/>
            </a:lnSpc>
            <a:spcBef>
              <a:spcPct val="0"/>
            </a:spcBef>
            <a:spcAft>
              <a:spcPct val="35000"/>
            </a:spcAft>
            <a:buNone/>
          </a:pPr>
          <a:r>
            <a:rPr lang="en-CA" sz="1100" b="0" kern="1200">
              <a:latin typeface="Poppins" panose="00000500000000000000" pitchFamily="2" charset="0"/>
              <a:cs typeface="Poppins" panose="00000500000000000000" pitchFamily="2" charset="0"/>
            </a:rPr>
            <a:t>Reduce cost burdens on businesses by </a:t>
          </a:r>
          <a:r>
            <a:rPr lang="en-CA" sz="1100" b="1" kern="1200">
              <a:latin typeface="Poppins" panose="00000500000000000000" pitchFamily="2" charset="0"/>
              <a:cs typeface="Poppins" panose="00000500000000000000" pitchFamily="2" charset="0"/>
            </a:rPr>
            <a:t>investing in supply chain infrastructure, minimizing disruptions and working to alleviate the impact of the ongoing trade conflict with the U.S.</a:t>
          </a:r>
          <a:endParaRPr lang="en-US" sz="1100" kern="1200">
            <a:latin typeface="Poppins" panose="00000500000000000000" pitchFamily="2" charset="0"/>
            <a:cs typeface="Poppins" panose="00000500000000000000" pitchFamily="2" charset="0"/>
          </a:endParaRPr>
        </a:p>
      </dsp:txBody>
      <dsp:txXfrm>
        <a:off x="6315" y="1788447"/>
        <a:ext cx="1974242" cy="2123596"/>
      </dsp:txXfrm>
    </dsp:sp>
    <dsp:sp modelId="{99AD0D2F-1E57-45A3-A756-74A3DB37CD20}">
      <dsp:nvSpPr>
        <dsp:cNvPr id="0" name=""/>
        <dsp:cNvSpPr/>
      </dsp:nvSpPr>
      <dsp:spPr>
        <a:xfrm>
          <a:off x="6315"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01</a:t>
          </a:r>
        </a:p>
      </dsp:txBody>
      <dsp:txXfrm>
        <a:off x="6315" y="957834"/>
        <a:ext cx="1974242" cy="947636"/>
      </dsp:txXfrm>
    </dsp:sp>
    <dsp:sp modelId="{D2CF7CB2-9386-45BE-A04B-F5042C6C47D5}">
      <dsp:nvSpPr>
        <dsp:cNvPr id="0" name=""/>
        <dsp:cNvSpPr/>
      </dsp:nvSpPr>
      <dsp:spPr>
        <a:xfrm>
          <a:off x="2138497"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a:lnSpc>
              <a:spcPct val="90000"/>
            </a:lnSpc>
            <a:spcBef>
              <a:spcPct val="0"/>
            </a:spcBef>
            <a:spcAft>
              <a:spcPct val="35000"/>
            </a:spcAft>
            <a:buNone/>
          </a:pPr>
          <a:r>
            <a:rPr lang="en-CA" sz="1100" b="1" kern="1200">
              <a:latin typeface="Poppins" panose="00000500000000000000" pitchFamily="2" charset="0"/>
              <a:cs typeface="Poppins" panose="00000500000000000000" pitchFamily="2" charset="0"/>
            </a:rPr>
            <a:t>Expedite regulatory processes through fast tracked streamlined processes </a:t>
          </a:r>
          <a:r>
            <a:rPr lang="en-US" sz="1100" b="0" kern="1200">
              <a:latin typeface="Poppins" panose="00000500000000000000" pitchFamily="2" charset="0"/>
              <a:cs typeface="Poppins" panose="00000500000000000000" pitchFamily="2" charset="0"/>
            </a:rPr>
            <a:t>to ensure policy and regulation are not burdening businesses and stranding assets.</a:t>
          </a:r>
          <a:endParaRPr lang="en-US" sz="1100" kern="1200">
            <a:latin typeface="Poppins" panose="00000500000000000000" pitchFamily="2" charset="0"/>
            <a:cs typeface="Poppins" panose="00000500000000000000" pitchFamily="2" charset="0"/>
          </a:endParaRPr>
        </a:p>
      </dsp:txBody>
      <dsp:txXfrm>
        <a:off x="2138497" y="1788447"/>
        <a:ext cx="1974242" cy="2123596"/>
      </dsp:txXfrm>
    </dsp:sp>
    <dsp:sp modelId="{8C6D7ADB-D9FA-4981-9FB5-FF3303E5411B}">
      <dsp:nvSpPr>
        <dsp:cNvPr id="0" name=""/>
        <dsp:cNvSpPr/>
      </dsp:nvSpPr>
      <dsp:spPr>
        <a:xfrm>
          <a:off x="2138497"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02</a:t>
          </a:r>
        </a:p>
      </dsp:txBody>
      <dsp:txXfrm>
        <a:off x="2138497" y="957834"/>
        <a:ext cx="1974242" cy="947636"/>
      </dsp:txXfrm>
    </dsp:sp>
    <dsp:sp modelId="{9D91F619-EB27-465E-8F8D-78F2EABB6E8F}">
      <dsp:nvSpPr>
        <dsp:cNvPr id="0" name=""/>
        <dsp:cNvSpPr/>
      </dsp:nvSpPr>
      <dsp:spPr>
        <a:xfrm>
          <a:off x="4270678"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a:lnSpc>
              <a:spcPct val="90000"/>
            </a:lnSpc>
            <a:spcBef>
              <a:spcPct val="0"/>
            </a:spcBef>
            <a:spcAft>
              <a:spcPct val="35000"/>
            </a:spcAft>
            <a:buNone/>
          </a:pPr>
          <a:r>
            <a:rPr lang="en-US" sz="1100" b="1" kern="1200">
              <a:latin typeface="Poppins" panose="00000500000000000000" pitchFamily="2" charset="0"/>
              <a:cs typeface="Poppins" panose="00000500000000000000" pitchFamily="2" charset="0"/>
            </a:rPr>
            <a:t>Champion the development of trade enabling infrastructure </a:t>
          </a:r>
          <a:r>
            <a:rPr lang="en-US" sz="1100" b="0" kern="1200">
              <a:latin typeface="Poppins" panose="00000500000000000000" pitchFamily="2" charset="0"/>
              <a:cs typeface="Poppins" panose="00000500000000000000" pitchFamily="2" charset="0"/>
            </a:rPr>
            <a:t>across Canada to improve trade opportunities and drive productivity</a:t>
          </a:r>
          <a:endParaRPr lang="en-US" sz="1100" kern="1200">
            <a:latin typeface="Poppins" panose="00000500000000000000" pitchFamily="2" charset="0"/>
            <a:cs typeface="Poppins" panose="00000500000000000000" pitchFamily="2" charset="0"/>
          </a:endParaRPr>
        </a:p>
      </dsp:txBody>
      <dsp:txXfrm>
        <a:off x="4270678" y="1788447"/>
        <a:ext cx="1974242" cy="2123596"/>
      </dsp:txXfrm>
    </dsp:sp>
    <dsp:sp modelId="{0B06A4D6-FB26-4578-BD8A-BAD0D34F2E60}">
      <dsp:nvSpPr>
        <dsp:cNvPr id="0" name=""/>
        <dsp:cNvSpPr/>
      </dsp:nvSpPr>
      <dsp:spPr>
        <a:xfrm>
          <a:off x="4270678"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03</a:t>
          </a:r>
        </a:p>
      </dsp:txBody>
      <dsp:txXfrm>
        <a:off x="4270678" y="957834"/>
        <a:ext cx="1974242" cy="947636"/>
      </dsp:txXfrm>
    </dsp:sp>
    <dsp:sp modelId="{BA9F8A97-B962-41D7-8F17-03FBFD1A2054}">
      <dsp:nvSpPr>
        <dsp:cNvPr id="0" name=""/>
        <dsp:cNvSpPr/>
      </dsp:nvSpPr>
      <dsp:spPr>
        <a:xfrm>
          <a:off x="6402860"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a:lnSpc>
              <a:spcPct val="90000"/>
            </a:lnSpc>
            <a:spcBef>
              <a:spcPct val="0"/>
            </a:spcBef>
            <a:spcAft>
              <a:spcPct val="35000"/>
            </a:spcAft>
            <a:buNone/>
          </a:pPr>
          <a:r>
            <a:rPr lang="en-US" sz="1100" b="1" kern="1200">
              <a:latin typeface="Poppins" panose="00000500000000000000" pitchFamily="2" charset="0"/>
              <a:cs typeface="Poppins" panose="00000500000000000000" pitchFamily="2" charset="0"/>
            </a:rPr>
            <a:t>Address labour disruptions</a:t>
          </a:r>
          <a:r>
            <a:rPr lang="en-US" sz="1100" b="0" kern="1200">
              <a:latin typeface="Poppins" panose="00000500000000000000" pitchFamily="2" charset="0"/>
              <a:cs typeface="Poppins" panose="00000500000000000000" pitchFamily="2" charset="0"/>
            </a:rPr>
            <a:t>, such as the recent Canada Post Strike, in a timely manner to ensure impact to businesses is minimized</a:t>
          </a:r>
          <a:endParaRPr lang="en-US" sz="1100" kern="1200">
            <a:latin typeface="Poppins" panose="00000500000000000000" pitchFamily="2" charset="0"/>
            <a:cs typeface="Poppins" panose="00000500000000000000" pitchFamily="2" charset="0"/>
          </a:endParaRPr>
        </a:p>
      </dsp:txBody>
      <dsp:txXfrm>
        <a:off x="6402860" y="1788447"/>
        <a:ext cx="1974242" cy="2123596"/>
      </dsp:txXfrm>
    </dsp:sp>
    <dsp:sp modelId="{0903DD5E-55EA-4981-B47C-85F2A377EEB3}">
      <dsp:nvSpPr>
        <dsp:cNvPr id="0" name=""/>
        <dsp:cNvSpPr/>
      </dsp:nvSpPr>
      <dsp:spPr>
        <a:xfrm>
          <a:off x="6402860"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04</a:t>
          </a:r>
        </a:p>
      </dsp:txBody>
      <dsp:txXfrm>
        <a:off x="6402860" y="957834"/>
        <a:ext cx="1974242" cy="947636"/>
      </dsp:txXfrm>
    </dsp:sp>
    <dsp:sp modelId="{65D12C95-CFA9-4719-88D7-8B857F37B114}">
      <dsp:nvSpPr>
        <dsp:cNvPr id="0" name=""/>
        <dsp:cNvSpPr/>
      </dsp:nvSpPr>
      <dsp:spPr>
        <a:xfrm>
          <a:off x="8535042"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a:lnSpc>
              <a:spcPct val="90000"/>
            </a:lnSpc>
            <a:spcBef>
              <a:spcPct val="0"/>
            </a:spcBef>
            <a:spcAft>
              <a:spcPct val="35000"/>
            </a:spcAft>
            <a:buNone/>
          </a:pPr>
          <a:r>
            <a:rPr lang="en-US" sz="1100" b="0" kern="1200">
              <a:latin typeface="Poppins" panose="00000500000000000000" pitchFamily="2" charset="0"/>
              <a:cs typeface="Poppins" panose="00000500000000000000" pitchFamily="2" charset="0"/>
            </a:rPr>
            <a:t>Make investments to </a:t>
          </a:r>
          <a:r>
            <a:rPr lang="en-US" sz="1100" b="1" kern="1200">
              <a:latin typeface="Poppins" panose="00000500000000000000" pitchFamily="2" charset="0"/>
              <a:cs typeface="Poppins" panose="00000500000000000000" pitchFamily="2" charset="0"/>
            </a:rPr>
            <a:t>support market access and diversify Canada’s international trade opportunities.</a:t>
          </a:r>
          <a:endParaRPr lang="en-US" sz="1100" kern="1200">
            <a:latin typeface="Poppins" panose="00000500000000000000" pitchFamily="2" charset="0"/>
            <a:cs typeface="Poppins" panose="00000500000000000000" pitchFamily="2" charset="0"/>
          </a:endParaRPr>
        </a:p>
      </dsp:txBody>
      <dsp:txXfrm>
        <a:off x="8535042" y="1788447"/>
        <a:ext cx="1974242" cy="2123596"/>
      </dsp:txXfrm>
    </dsp:sp>
    <dsp:sp modelId="{1F1DE407-A09B-4A9A-8341-8CE0190FEC99}">
      <dsp:nvSpPr>
        <dsp:cNvPr id="0" name=""/>
        <dsp:cNvSpPr/>
      </dsp:nvSpPr>
      <dsp:spPr>
        <a:xfrm>
          <a:off x="8535042"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05</a:t>
          </a:r>
        </a:p>
      </dsp:txBody>
      <dsp:txXfrm>
        <a:off x="8535042" y="957834"/>
        <a:ext cx="1974242" cy="947636"/>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0.14682</cdr:x>
      <cdr:y>0.17362</cdr:y>
    </cdr:from>
    <cdr:to>
      <cdr:x>0.42767</cdr:x>
      <cdr:y>0.32792</cdr:y>
    </cdr:to>
    <cdr:sp macro="" textlink="">
      <cdr:nvSpPr>
        <cdr:cNvPr id="3" name="TextBox 2">
          <a:extLst xmlns:a="http://schemas.openxmlformats.org/drawingml/2006/main">
            <a:ext uri="{FF2B5EF4-FFF2-40B4-BE49-F238E27FC236}">
              <a16:creationId xmlns:a16="http://schemas.microsoft.com/office/drawing/2014/main" id="{B540A29D-815F-EE15-82B9-6732492677AB}"/>
            </a:ext>
          </a:extLst>
        </cdr:cNvPr>
        <cdr:cNvSpPr txBox="1"/>
      </cdr:nvSpPr>
      <cdr:spPr>
        <a:xfrm xmlns:a="http://schemas.openxmlformats.org/drawingml/2006/main">
          <a:off x="710186" y="741788"/>
          <a:ext cx="1358521" cy="65925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CA" sz="1100" b="1" kern="1200" dirty="0">
              <a:latin typeface="Poppins" panose="00000500000000000000" pitchFamily="2" charset="0"/>
              <a:cs typeface="Poppins" panose="00000500000000000000" pitchFamily="2" charset="0"/>
            </a:rPr>
            <a:t>Very pessimistic</a:t>
          </a:r>
        </a:p>
        <a:p xmlns:a="http://schemas.openxmlformats.org/drawingml/2006/main">
          <a:pPr algn="ctr"/>
          <a:r>
            <a:rPr lang="en-CA" b="1" kern="1200" dirty="0">
              <a:latin typeface="Poppins" panose="00000500000000000000" pitchFamily="2" charset="0"/>
              <a:cs typeface="Poppins" panose="00000500000000000000" pitchFamily="2" charset="0"/>
            </a:rPr>
            <a:t>6%</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0.32149</cdr:x>
      <cdr:y>0.11575</cdr:y>
    </cdr:from>
    <cdr:to>
      <cdr:x>0.60234</cdr:x>
      <cdr:y>0.27004</cdr:y>
    </cdr:to>
    <cdr:sp macro="" textlink="">
      <cdr:nvSpPr>
        <cdr:cNvPr id="4" name="TextBox 1">
          <a:extLst xmlns:a="http://schemas.openxmlformats.org/drawingml/2006/main">
            <a:ext uri="{FF2B5EF4-FFF2-40B4-BE49-F238E27FC236}">
              <a16:creationId xmlns:a16="http://schemas.microsoft.com/office/drawing/2014/main" id="{BD881836-2C3D-6EE0-188D-27F70960B0C0}"/>
            </a:ext>
          </a:extLst>
        </cdr:cNvPr>
        <cdr:cNvSpPr txBox="1"/>
      </cdr:nvSpPr>
      <cdr:spPr>
        <a:xfrm xmlns:a="http://schemas.openxmlformats.org/drawingml/2006/main">
          <a:off x="1555104" y="494566"/>
          <a:ext cx="1358521" cy="659209"/>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CA" sz="1100" b="1" kern="1200" dirty="0">
              <a:latin typeface="Poppins" panose="00000500000000000000" pitchFamily="2" charset="0"/>
              <a:cs typeface="Poppins" panose="00000500000000000000" pitchFamily="2" charset="0"/>
            </a:rPr>
            <a:t>Unknown</a:t>
          </a:r>
        </a:p>
        <a:p xmlns:a="http://schemas.openxmlformats.org/drawingml/2006/main">
          <a:pPr algn="ctr"/>
          <a:r>
            <a:rPr lang="en-CA" b="1" kern="1200" dirty="0">
              <a:latin typeface="Poppins" panose="00000500000000000000" pitchFamily="2" charset="0"/>
              <a:cs typeface="Poppins" panose="00000500000000000000" pitchFamily="2" charset="0"/>
            </a:rPr>
            <a:t>8%</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0.68014</cdr:x>
      <cdr:y>0.2331</cdr:y>
    </cdr:from>
    <cdr:to>
      <cdr:x>0.96099</cdr:x>
      <cdr:y>0.3874</cdr:y>
    </cdr:to>
    <cdr:sp macro="" textlink="">
      <cdr:nvSpPr>
        <cdr:cNvPr id="5" name="TextBox 1">
          <a:extLst xmlns:a="http://schemas.openxmlformats.org/drawingml/2006/main">
            <a:ext uri="{FF2B5EF4-FFF2-40B4-BE49-F238E27FC236}">
              <a16:creationId xmlns:a16="http://schemas.microsoft.com/office/drawing/2014/main" id="{BD881836-2C3D-6EE0-188D-27F70960B0C0}"/>
            </a:ext>
          </a:extLst>
        </cdr:cNvPr>
        <cdr:cNvSpPr txBox="1"/>
      </cdr:nvSpPr>
      <cdr:spPr>
        <a:xfrm xmlns:a="http://schemas.openxmlformats.org/drawingml/2006/main">
          <a:off x="3289945" y="995937"/>
          <a:ext cx="1358521" cy="65925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CA" sz="1100" b="1" kern="1200" dirty="0">
              <a:latin typeface="Poppins" panose="00000500000000000000" pitchFamily="2" charset="0"/>
              <a:cs typeface="Poppins" panose="00000500000000000000" pitchFamily="2" charset="0"/>
            </a:rPr>
            <a:t>Very </a:t>
          </a:r>
          <a:r>
            <a:rPr lang="en-CA" b="1" kern="1200" dirty="0">
              <a:latin typeface="Poppins" panose="00000500000000000000" pitchFamily="2" charset="0"/>
              <a:cs typeface="Poppins" panose="00000500000000000000" pitchFamily="2" charset="0"/>
            </a:rPr>
            <a:t>optimistic</a:t>
          </a:r>
          <a:endParaRPr lang="en-CA" sz="1100" b="1" kern="1200" dirty="0">
            <a:latin typeface="Poppins" panose="00000500000000000000" pitchFamily="2" charset="0"/>
            <a:cs typeface="Poppins" panose="00000500000000000000" pitchFamily="2" charset="0"/>
          </a:endParaRPr>
        </a:p>
        <a:p xmlns:a="http://schemas.openxmlformats.org/drawingml/2006/main">
          <a:pPr algn="ctr"/>
          <a:r>
            <a:rPr lang="en-CA" b="1" kern="1200" dirty="0">
              <a:latin typeface="Poppins" panose="00000500000000000000" pitchFamily="2" charset="0"/>
              <a:cs typeface="Poppins" panose="00000500000000000000" pitchFamily="2" charset="0"/>
            </a:rPr>
            <a:t>24%</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cdr:x>
      <cdr:y>0.4731</cdr:y>
    </cdr:from>
    <cdr:to>
      <cdr:x>0.28085</cdr:x>
      <cdr:y>0.61231</cdr:y>
    </cdr:to>
    <cdr:sp macro="" textlink="">
      <cdr:nvSpPr>
        <cdr:cNvPr id="6" name="TextBox 1">
          <a:extLst xmlns:a="http://schemas.openxmlformats.org/drawingml/2006/main">
            <a:ext uri="{FF2B5EF4-FFF2-40B4-BE49-F238E27FC236}">
              <a16:creationId xmlns:a16="http://schemas.microsoft.com/office/drawing/2014/main" id="{4B984002-4F23-0D5B-2E26-018EC3F719E8}"/>
            </a:ext>
          </a:extLst>
        </cdr:cNvPr>
        <cdr:cNvSpPr txBox="1"/>
      </cdr:nvSpPr>
      <cdr:spPr>
        <a:xfrm xmlns:a="http://schemas.openxmlformats.org/drawingml/2006/main">
          <a:off x="-192024" y="2021317"/>
          <a:ext cx="1273779" cy="59479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CA" b="1" kern="1200" dirty="0">
              <a:latin typeface="Poppins" panose="00000500000000000000" pitchFamily="2" charset="0"/>
              <a:cs typeface="Poppins" panose="00000500000000000000" pitchFamily="2" charset="0"/>
            </a:rPr>
            <a:t>Somewhat</a:t>
          </a:r>
          <a:r>
            <a:rPr lang="en-CA" sz="1100" b="1" kern="1200" dirty="0">
              <a:latin typeface="Poppins" panose="00000500000000000000" pitchFamily="2" charset="0"/>
              <a:cs typeface="Poppins" panose="00000500000000000000" pitchFamily="2" charset="0"/>
            </a:rPr>
            <a:t> pessimistic</a:t>
          </a:r>
        </a:p>
        <a:p xmlns:a="http://schemas.openxmlformats.org/drawingml/2006/main">
          <a:pPr algn="ctr"/>
          <a:r>
            <a:rPr lang="en-CA" b="1" kern="1200" dirty="0">
              <a:latin typeface="Poppins" panose="00000500000000000000" pitchFamily="2" charset="0"/>
              <a:cs typeface="Poppins" panose="00000500000000000000" pitchFamily="2" charset="0"/>
            </a:rPr>
            <a:t>18%</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0.64944</cdr:x>
      <cdr:y>0.82317</cdr:y>
    </cdr:from>
    <cdr:to>
      <cdr:x>0.93029</cdr:x>
      <cdr:y>0.96238</cdr:y>
    </cdr:to>
    <cdr:sp macro="" textlink="">
      <cdr:nvSpPr>
        <cdr:cNvPr id="7" name="TextBox 1">
          <a:extLst xmlns:a="http://schemas.openxmlformats.org/drawingml/2006/main">
            <a:ext uri="{FF2B5EF4-FFF2-40B4-BE49-F238E27FC236}">
              <a16:creationId xmlns:a16="http://schemas.microsoft.com/office/drawing/2014/main" id="{357DEBC8-ACC1-4B1F-4900-79FCD8366282}"/>
            </a:ext>
          </a:extLst>
        </cdr:cNvPr>
        <cdr:cNvSpPr txBox="1"/>
      </cdr:nvSpPr>
      <cdr:spPr>
        <a:xfrm xmlns:a="http://schemas.openxmlformats.org/drawingml/2006/main">
          <a:off x="3141478" y="3517033"/>
          <a:ext cx="1358521" cy="59478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CA" b="1" kern="1200" dirty="0">
              <a:latin typeface="Poppins" panose="00000500000000000000" pitchFamily="2" charset="0"/>
              <a:cs typeface="Poppins" panose="00000500000000000000" pitchFamily="2" charset="0"/>
            </a:rPr>
            <a:t>Somewhat</a:t>
          </a:r>
          <a:r>
            <a:rPr lang="en-CA" sz="1100" b="1" kern="1200" dirty="0">
              <a:latin typeface="Poppins" panose="00000500000000000000" pitchFamily="2" charset="0"/>
              <a:cs typeface="Poppins" panose="00000500000000000000" pitchFamily="2" charset="0"/>
            </a:rPr>
            <a:t> </a:t>
          </a:r>
          <a:r>
            <a:rPr lang="en-CA" b="1" kern="1200" dirty="0">
              <a:latin typeface="Poppins" panose="00000500000000000000" pitchFamily="2" charset="0"/>
              <a:cs typeface="Poppins" panose="00000500000000000000" pitchFamily="2" charset="0"/>
            </a:rPr>
            <a:t>optimistic</a:t>
          </a:r>
          <a:endParaRPr lang="en-CA" sz="1100" b="1" kern="1200" dirty="0">
            <a:latin typeface="Poppins" panose="00000500000000000000" pitchFamily="2" charset="0"/>
            <a:cs typeface="Poppins" panose="00000500000000000000" pitchFamily="2" charset="0"/>
          </a:endParaRPr>
        </a:p>
        <a:p xmlns:a="http://schemas.openxmlformats.org/drawingml/2006/main">
          <a:pPr algn="ctr"/>
          <a:r>
            <a:rPr lang="en-CA" b="1" kern="1200" dirty="0">
              <a:latin typeface="Poppins" panose="00000500000000000000" pitchFamily="2" charset="0"/>
              <a:cs typeface="Poppins" panose="00000500000000000000" pitchFamily="2" charset="0"/>
            </a:rPr>
            <a:t>44%</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0.30071</cdr:x>
      <cdr:y>0.10635</cdr:y>
    </cdr:from>
    <cdr:to>
      <cdr:x>0.54261</cdr:x>
      <cdr:y>0.16117</cdr:y>
    </cdr:to>
    <cdr:sp macro="" textlink="">
      <cdr:nvSpPr>
        <cdr:cNvPr id="2" name="TextBox 1">
          <a:extLst xmlns:a="http://schemas.openxmlformats.org/drawingml/2006/main">
            <a:ext uri="{FF2B5EF4-FFF2-40B4-BE49-F238E27FC236}">
              <a16:creationId xmlns:a16="http://schemas.microsoft.com/office/drawing/2014/main" id="{672AD47D-E48B-CF3B-A93D-25ED9158B964}"/>
            </a:ext>
          </a:extLst>
        </cdr:cNvPr>
        <cdr:cNvSpPr txBox="1"/>
      </cdr:nvSpPr>
      <cdr:spPr>
        <a:xfrm xmlns:a="http://schemas.openxmlformats.org/drawingml/2006/main">
          <a:off x="1309757" y="445737"/>
          <a:ext cx="1053618" cy="22976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b="1" dirty="0">
              <a:solidFill>
                <a:srgbClr val="041E42"/>
              </a:solidFill>
              <a:latin typeface="Poppins" panose="00000500000000000000" pitchFamily="2" charset="0"/>
              <a:cs typeface="Poppins" panose="00000500000000000000" pitchFamily="2" charset="0"/>
            </a:rPr>
            <a:t>Improve</a:t>
          </a:r>
          <a:endParaRPr lang="en-CA" sz="11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2.2959E-7</cdr:x>
      <cdr:y>0.54921</cdr:y>
    </cdr:from>
    <cdr:to>
      <cdr:x>0.19828</cdr:x>
      <cdr:y>0.66636</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1" y="2301861"/>
          <a:ext cx="863644" cy="49100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solidFill>
                <a:srgbClr val="041E42"/>
              </a:solidFill>
              <a:latin typeface="Poppins" panose="00000500000000000000" pitchFamily="2" charset="0"/>
              <a:cs typeface="Poppins" panose="00000500000000000000" pitchFamily="2" charset="0"/>
            </a:rPr>
            <a:t>Remain about the same</a:t>
          </a:r>
          <a:endParaRPr lang="en-CA" sz="11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0.78969</cdr:x>
      <cdr:y>0.64904</cdr:y>
    </cdr:from>
    <cdr:to>
      <cdr:x>1</cdr:x>
      <cdr:y>0.70026</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439567" y="2720271"/>
          <a:ext cx="916025" cy="21467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solidFill>
                <a:srgbClr val="041E42"/>
              </a:solidFill>
              <a:latin typeface="Poppins" panose="00000500000000000000" pitchFamily="2" charset="0"/>
              <a:cs typeface="Poppins" panose="00000500000000000000" pitchFamily="2" charset="0"/>
            </a:rPr>
            <a:t>Worsen</a:t>
          </a:r>
          <a:endParaRPr lang="en-CA" sz="1100" b="1" dirty="0">
            <a:solidFill>
              <a:srgbClr val="041E42"/>
            </a:solidFill>
            <a:latin typeface="Poppins" panose="00000500000000000000" pitchFamily="2" charset="0"/>
            <a:cs typeface="Poppins" panose="00000500000000000000" pitchFamily="2"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0.63031</cdr:x>
      <cdr:y>0.12599</cdr:y>
    </cdr:from>
    <cdr:to>
      <cdr:x>0.87221</cdr:x>
      <cdr:y>0.18081</cdr:y>
    </cdr:to>
    <cdr:sp macro="" textlink="">
      <cdr:nvSpPr>
        <cdr:cNvPr id="2" name="TextBox 1">
          <a:extLst xmlns:a="http://schemas.openxmlformats.org/drawingml/2006/main">
            <a:ext uri="{FF2B5EF4-FFF2-40B4-BE49-F238E27FC236}">
              <a16:creationId xmlns:a16="http://schemas.microsoft.com/office/drawing/2014/main" id="{672AD47D-E48B-CF3B-A93D-25ED9158B964}"/>
            </a:ext>
          </a:extLst>
        </cdr:cNvPr>
        <cdr:cNvSpPr txBox="1"/>
      </cdr:nvSpPr>
      <cdr:spPr>
        <a:xfrm xmlns:a="http://schemas.openxmlformats.org/drawingml/2006/main">
          <a:off x="2745365" y="528033"/>
          <a:ext cx="1053618" cy="22976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b="1" dirty="0">
              <a:solidFill>
                <a:srgbClr val="041E42"/>
              </a:solidFill>
              <a:latin typeface="Poppins" panose="00000500000000000000" pitchFamily="2" charset="0"/>
              <a:cs typeface="Poppins" panose="00000500000000000000" pitchFamily="2" charset="0"/>
            </a:rPr>
            <a:t>Improve</a:t>
          </a:r>
          <a:endParaRPr lang="en-CA" sz="11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cdr:x>
      <cdr:y>0.60069</cdr:y>
    </cdr:from>
    <cdr:to>
      <cdr:x>0.24593</cdr:x>
      <cdr:y>0.71784</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0" y="2517622"/>
          <a:ext cx="1071171" cy="49100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solidFill>
                <a:srgbClr val="041E42"/>
              </a:solidFill>
              <a:latin typeface="Poppins" panose="00000500000000000000" pitchFamily="2" charset="0"/>
              <a:cs typeface="Poppins" panose="00000500000000000000" pitchFamily="2" charset="0"/>
            </a:rPr>
            <a:t>Remain about the same</a:t>
          </a:r>
          <a:endParaRPr lang="en-CA" sz="11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0.82995</cdr:x>
      <cdr:y>0.41394</cdr:y>
    </cdr:from>
    <cdr:to>
      <cdr:x>1</cdr:x>
      <cdr:y>0.46464</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614928" y="1734895"/>
          <a:ext cx="740664" cy="212498"/>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solidFill>
                <a:srgbClr val="041E42"/>
              </a:solidFill>
              <a:latin typeface="Poppins" panose="00000500000000000000" pitchFamily="2" charset="0"/>
              <a:cs typeface="Poppins" panose="00000500000000000000" pitchFamily="2" charset="0"/>
            </a:rPr>
            <a:t>Worsen</a:t>
          </a:r>
          <a:endParaRPr lang="en-CA" sz="1100" b="1" dirty="0">
            <a:solidFill>
              <a:srgbClr val="041E42"/>
            </a:solidFill>
            <a:latin typeface="Poppins" panose="00000500000000000000" pitchFamily="2" charset="0"/>
            <a:cs typeface="Poppins" panose="00000500000000000000" pitchFamily="2"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0.13852</cdr:x>
      <cdr:y>0.18932</cdr:y>
    </cdr:from>
    <cdr:to>
      <cdr:x>0.2337</cdr:x>
      <cdr:y>0.23897</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671715" y="868009"/>
          <a:ext cx="461563" cy="22763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solidFill>
                <a:srgbClr val="041E42"/>
              </a:solidFill>
              <a:latin typeface="Poppins" panose="00000500000000000000" pitchFamily="2" charset="0"/>
              <a:cs typeface="Poppins" panose="00000500000000000000" pitchFamily="2" charset="0"/>
            </a:rPr>
            <a:t>No</a:t>
          </a:r>
          <a:endParaRPr lang="en-CA" sz="12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0.76637</cdr:x>
      <cdr:y>0.74772</cdr:y>
    </cdr:from>
    <cdr:to>
      <cdr:x>0.88813</cdr:x>
      <cdr:y>0.79842</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716414" y="3428197"/>
          <a:ext cx="590459" cy="23245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solidFill>
                <a:srgbClr val="041E42"/>
              </a:solidFill>
              <a:latin typeface="Poppins" panose="00000500000000000000" pitchFamily="2" charset="0"/>
              <a:cs typeface="Poppins" panose="00000500000000000000" pitchFamily="2" charset="0"/>
            </a:rPr>
            <a:t>Yes</a:t>
          </a:r>
        </a:p>
        <a:p xmlns:a="http://schemas.openxmlformats.org/drawingml/2006/main">
          <a:endParaRPr lang="en-CA" sz="1100" b="1" dirty="0">
            <a:solidFill>
              <a:srgbClr val="041E42"/>
            </a:solidFill>
            <a:latin typeface="Poppins" panose="00000500000000000000" pitchFamily="2" charset="0"/>
            <a:cs typeface="Poppins" panose="00000500000000000000" pitchFamily="2"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0.08397</cdr:x>
      <cdr:y>0.31842</cdr:y>
    </cdr:from>
    <cdr:to>
      <cdr:x>0.17915</cdr:x>
      <cdr:y>0.36807</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365742" y="1598777"/>
          <a:ext cx="414565" cy="249295"/>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solidFill>
                <a:srgbClr val="041E42"/>
              </a:solidFill>
              <a:latin typeface="Poppins" panose="00000500000000000000" pitchFamily="2" charset="0"/>
              <a:cs typeface="Poppins" panose="00000500000000000000" pitchFamily="2" charset="0"/>
            </a:rPr>
            <a:t>No</a:t>
          </a:r>
          <a:endParaRPr lang="en-CA" sz="12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0.80896</cdr:x>
      <cdr:y>0.62866</cdr:y>
    </cdr:from>
    <cdr:to>
      <cdr:x>0.93072</cdr:x>
      <cdr:y>0.67936</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523505" y="3156511"/>
          <a:ext cx="530337" cy="25456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dirty="0">
              <a:solidFill>
                <a:srgbClr val="041E42"/>
              </a:solidFill>
              <a:latin typeface="Poppins" panose="00000500000000000000" pitchFamily="2" charset="0"/>
              <a:cs typeface="Poppins" panose="00000500000000000000" pitchFamily="2" charset="0"/>
            </a:rPr>
            <a:t>Yes</a:t>
          </a:r>
        </a:p>
        <a:p xmlns:a="http://schemas.openxmlformats.org/drawingml/2006/main">
          <a:endParaRPr lang="en-CA" sz="1100" b="1" dirty="0">
            <a:solidFill>
              <a:srgbClr val="041E42"/>
            </a:solidFill>
            <a:latin typeface="Poppins" panose="00000500000000000000" pitchFamily="2" charset="0"/>
            <a:cs typeface="Poppins" panose="00000500000000000000" pitchFamily="2" charset="0"/>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8"/>
            <a:ext cx="9144000" cy="21701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868571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a:xfrm>
            <a:off x="838200" y="1825625"/>
            <a:ext cx="10515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85628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685197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848778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429902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91134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437172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839495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928661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938119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595976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67263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84960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77787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131359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9332147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1236369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0941638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7666500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2026-03-10</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1280847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777648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9285161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FC4DE-AFD0-4DBE-88D7-286C1B1C4B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C17D3D1-7D4B-4BBD-BDBE-6FC0C56C21DD}"/>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091DFF5-F293-4F19-A7F8-76D0DFF96F4F}"/>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02BC6FD6-DD3A-499C-80C6-82031E82DCF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AEABD9F-71E2-453A-B44E-51F2C2C6BA64}"/>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9451882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26F9-9B43-4792-8258-012631D134E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D322D27-5A84-42A8-B628-8E63CFCF3CAD}"/>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E8BC185-C87D-4C3B-982A-40643158E223}"/>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2E2B6557-ED2A-438B-BB8F-CC40BB5D631C}"/>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6" name="Footer Placeholder 5">
            <a:extLst>
              <a:ext uri="{FF2B5EF4-FFF2-40B4-BE49-F238E27FC236}">
                <a16:creationId xmlns:a16="http://schemas.microsoft.com/office/drawing/2014/main" id="{02B36342-ADB6-47CF-A6F8-D69F59EC14C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976112F-6FA7-4711-823C-EF1F4EC1FCDA}"/>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4592459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DCDAC-8CF2-491A-9155-2D7CA36AB76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DAD0D29-6B4B-444F-920A-EBB4CE8DD5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D4B166-7FE5-4892-AAC1-F49264C6139F}"/>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E811F90-2855-4918-BB46-709B38C78F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9FDE1C0-D6A5-431F-A272-522EF415F003}"/>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9F6A2AD-98B2-4306-A939-C575EE38E1DB}"/>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8" name="Footer Placeholder 7">
            <a:extLst>
              <a:ext uri="{FF2B5EF4-FFF2-40B4-BE49-F238E27FC236}">
                <a16:creationId xmlns:a16="http://schemas.microsoft.com/office/drawing/2014/main" id="{1FDA9915-AEBF-481E-96EA-76D4D1AE425D}"/>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11D9E95-686F-4894-B8D6-497BFD48AC77}"/>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5578508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87254-3FD7-4DF0-A752-B06EEDD73E37}"/>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7252E58-97E4-4210-B28E-A8AF9A8BBE74}"/>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4" name="Footer Placeholder 3">
            <a:extLst>
              <a:ext uri="{FF2B5EF4-FFF2-40B4-BE49-F238E27FC236}">
                <a16:creationId xmlns:a16="http://schemas.microsoft.com/office/drawing/2014/main" id="{235E7C23-B454-4E89-95C7-0FCC4BBCB3AF}"/>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6EEBB1A-A95A-4919-B74B-50C94347F788}"/>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9169575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2A6A29-1922-4137-8975-C4BE3744A3B6}"/>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3" name="Footer Placeholder 2">
            <a:extLst>
              <a:ext uri="{FF2B5EF4-FFF2-40B4-BE49-F238E27FC236}">
                <a16:creationId xmlns:a16="http://schemas.microsoft.com/office/drawing/2014/main" id="{25FF46F2-1080-4BE5-8D58-15424598028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431956A-AFBA-4B5D-90CC-1CB20CCF1E5F}"/>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2429340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1DDC-7D6B-4466-87F4-F79A4A2C3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8BAE815-790C-4C9A-8251-C8842F9E953A}"/>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7078916-B377-4922-8A74-EB1D9BC570D3}"/>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35752D-DB7F-47B6-A5A0-5768F0308150}"/>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6" name="Footer Placeholder 5">
            <a:extLst>
              <a:ext uri="{FF2B5EF4-FFF2-40B4-BE49-F238E27FC236}">
                <a16:creationId xmlns:a16="http://schemas.microsoft.com/office/drawing/2014/main" id="{A2212A7F-F1D0-4936-A3E8-E306353D08D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53AFF74-1D36-4ABD-B696-5399E29F3CAC}"/>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9839233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464D-C914-4D5C-87A7-1A30FEB8B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6C5DE92-4BA2-4E4F-B44E-7E48E6EDF921}"/>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00F9507F-9EBC-4D35-A52C-19397AA1C8B5}"/>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04BFD7-0E4E-4365-8E02-8D2FE2BAE365}"/>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6" name="Footer Placeholder 5">
            <a:extLst>
              <a:ext uri="{FF2B5EF4-FFF2-40B4-BE49-F238E27FC236}">
                <a16:creationId xmlns:a16="http://schemas.microsoft.com/office/drawing/2014/main" id="{F089B857-329E-45E8-9E9B-CF4181D0F49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E65FD3E-AA3E-4A09-AA2B-42C7283A6D64}"/>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824588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6A07D-E519-4675-9593-E1B50980CC0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63A63AD-0B0C-49D1-BDEB-CC243FC9B1A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43FB02D-DBA2-467D-993A-30263D097446}"/>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283FAF2E-8984-4646-80DD-D472A66B766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26490E2-A862-4039-869D-5B6DDB556787}"/>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3987230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735496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735495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1282049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D46DE6F0-420D-FEDB-D0DB-04D27401C14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2567092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735496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7354958"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5369F8A-FB1A-43ED-118B-D48E4295065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6063954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7354958"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B40B3CDE-3BA4-4457-23C4-AE74B384AE0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2309094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735496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7354958"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7354956"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569E1857-B61E-1E8F-AD21-17523907C334}"/>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6604996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ED8A7621-2868-FBA6-44E6-677C3836602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41651434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2424213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803095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60960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60959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3482473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4C0CE1B-CF01-7DCA-F1E7-C4C9993487C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426052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60960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609601"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BFB481D9-3BC4-98E5-3B8B-256E1973F08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1114297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609599"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4" name="Picture Placeholder 8">
            <a:extLst>
              <a:ext uri="{FF2B5EF4-FFF2-40B4-BE49-F238E27FC236}">
                <a16:creationId xmlns:a16="http://schemas.microsoft.com/office/drawing/2014/main" id="{D85EC28E-8043-88FD-9492-0A105361718C}"/>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894340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60960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609600"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609600"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5" name="Picture Placeholder 8">
            <a:extLst>
              <a:ext uri="{FF2B5EF4-FFF2-40B4-BE49-F238E27FC236}">
                <a16:creationId xmlns:a16="http://schemas.microsoft.com/office/drawing/2014/main" id="{18E6168E-2331-5F9F-B294-CB72F5F10BF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2837095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96D1A69A-B13F-FD98-778B-8FBB035FFF85}"/>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257996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42125198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7809792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60960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60959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028925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4C0CE1B-CF01-7DCA-F1E7-C4C9993487C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9462465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60960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609601"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BFB481D9-3BC4-98E5-3B8B-256E1973F08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834641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609599"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4" name="Picture Placeholder 8">
            <a:extLst>
              <a:ext uri="{FF2B5EF4-FFF2-40B4-BE49-F238E27FC236}">
                <a16:creationId xmlns:a16="http://schemas.microsoft.com/office/drawing/2014/main" id="{D85EC28E-8043-88FD-9492-0A105361718C}"/>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31836115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60960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609600"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609600"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5" name="Picture Placeholder 8">
            <a:extLst>
              <a:ext uri="{FF2B5EF4-FFF2-40B4-BE49-F238E27FC236}">
                <a16:creationId xmlns:a16="http://schemas.microsoft.com/office/drawing/2014/main" id="{18E6168E-2331-5F9F-B294-CB72F5F10BF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9536239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2026-03-10</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96D1A69A-B13F-FD98-778B-8FBB035FFF85}"/>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0724509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5961723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2026-03-10</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72589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4.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6.jpe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2.png"/><Relationship Id="rId5" Type="http://schemas.openxmlformats.org/officeDocument/2006/relationships/slideLayout" Target="../slideLayouts/slideLayout35.xml"/><Relationship Id="rId10" Type="http://schemas.openxmlformats.org/officeDocument/2006/relationships/image" Target="../media/image7.jpeg"/><Relationship Id="rId4" Type="http://schemas.openxmlformats.org/officeDocument/2006/relationships/slideLayout" Target="../slideLayouts/slideLayout34.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image" Target="../media/image2.png"/><Relationship Id="rId5" Type="http://schemas.openxmlformats.org/officeDocument/2006/relationships/slideLayout" Target="../slideLayouts/slideLayout43.xml"/><Relationship Id="rId10" Type="http://schemas.openxmlformats.org/officeDocument/2006/relationships/image" Target="../media/image7.jpeg"/><Relationship Id="rId4" Type="http://schemas.openxmlformats.org/officeDocument/2006/relationships/slideLayout" Target="../slideLayouts/slideLayout42.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image" Target="../media/image2.png"/><Relationship Id="rId5" Type="http://schemas.openxmlformats.org/officeDocument/2006/relationships/slideLayout" Target="../slideLayouts/slideLayout51.xml"/><Relationship Id="rId10" Type="http://schemas.openxmlformats.org/officeDocument/2006/relationships/image" Target="../media/image7.jpeg"/><Relationship Id="rId4" Type="http://schemas.openxmlformats.org/officeDocument/2006/relationships/slideLayout" Target="../slideLayouts/slideLayout50.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2026-03-10</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0" y="0"/>
            <a:ext cx="12192000" cy="457200"/>
          </a:xfrm>
          <a:prstGeom prst="rect">
            <a:avLst/>
          </a:prstGeom>
        </p:spPr>
      </p:pic>
    </p:spTree>
    <p:extLst>
      <p:ext uri="{BB962C8B-B14F-4D97-AF65-F5344CB8AC3E}">
        <p14:creationId xmlns:p14="http://schemas.microsoft.com/office/powerpoint/2010/main" val="946547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kern="1200">
          <a:solidFill>
            <a:schemeClr val="accent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2026-03-10</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0" y="0"/>
            <a:ext cx="12192000" cy="457200"/>
          </a:xfrm>
          <a:prstGeom prst="rect">
            <a:avLst/>
          </a:prstGeom>
        </p:spPr>
      </p:pic>
    </p:spTree>
    <p:extLst>
      <p:ext uri="{BB962C8B-B14F-4D97-AF65-F5344CB8AC3E}">
        <p14:creationId xmlns:p14="http://schemas.microsoft.com/office/powerpoint/2010/main" val="596656487"/>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Lst>
  <p:txStyles>
    <p:titleStyle>
      <a:lvl1pPr algn="l" defTabSz="914400" rtl="0" eaLnBrk="1" latinLnBrk="0" hangingPunct="1">
        <a:lnSpc>
          <a:spcPct val="90000"/>
        </a:lnSpc>
        <a:spcBef>
          <a:spcPct val="0"/>
        </a:spcBef>
        <a:buNone/>
        <a:defRPr sz="4400" b="1" i="0" kern="1200">
          <a:solidFill>
            <a:srgbClr val="FFBF3F"/>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E996A4-4D9D-43E8-9FF7-CA4DDB31653A}"/>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9C11E14-A935-47A4-9C23-81E9E7FB50FC}"/>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BD1D3DB6-FD20-4C33-9CDD-51D41521A590}"/>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0479455-C0EF-445C-B399-994DC211418C}"/>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DEE033-B4B0-41C9-B314-C02EB58F27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Futura Std Medium" panose="020B0502020204020303" pitchFamily="34" charset="0"/>
              </a:defRPr>
            </a:lvl1pPr>
          </a:lstStyle>
          <a:p>
            <a:fld id="{4A261759-90CA-4E4D-929B-7D8BB80798A6}" type="datetimeFigureOut">
              <a:rPr lang="en-CA" smtClean="0"/>
              <a:pPr/>
              <a:t>2026-03-10</a:t>
            </a:fld>
            <a:endParaRPr lang="en-CA"/>
          </a:p>
        </p:txBody>
      </p:sp>
      <p:sp>
        <p:nvSpPr>
          <p:cNvPr id="5" name="Footer Placeholder 4">
            <a:extLst>
              <a:ext uri="{FF2B5EF4-FFF2-40B4-BE49-F238E27FC236}">
                <a16:creationId xmlns:a16="http://schemas.microsoft.com/office/drawing/2014/main" id="{7FA709E8-F73F-4F62-8F42-04FD9C0B69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29DAC0F-F7F6-4B69-83FF-A5C64E6642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829B159E-1BFC-4C38-9F6D-D4FEF12CDAC4}" type="slidenum">
              <a:rPr lang="en-CA" smtClean="0"/>
              <a:pPr/>
              <a:t>‹#›</a:t>
            </a:fld>
            <a:endParaRPr lang="en-CA"/>
          </a:p>
        </p:txBody>
      </p:sp>
      <p:pic>
        <p:nvPicPr>
          <p:cNvPr id="17" name="Picture 16">
            <a:extLst>
              <a:ext uri="{FF2B5EF4-FFF2-40B4-BE49-F238E27FC236}">
                <a16:creationId xmlns:a16="http://schemas.microsoft.com/office/drawing/2014/main" id="{D2A8DF50-B7BF-408B-ABBD-D1D02046B3DB}"/>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spTree>
    <p:extLst>
      <p:ext uri="{BB962C8B-B14F-4D97-AF65-F5344CB8AC3E}">
        <p14:creationId xmlns:p14="http://schemas.microsoft.com/office/powerpoint/2010/main" val="26607172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6745359" y="-428"/>
            <a:ext cx="5446642" cy="68571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7354959"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7354959"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2026-03-10</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spTree>
    <p:extLst>
      <p:ext uri="{BB962C8B-B14F-4D97-AF65-F5344CB8AC3E}">
        <p14:creationId xmlns:p14="http://schemas.microsoft.com/office/powerpoint/2010/main" val="19061090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4035" r:id="rId7"/>
    <p:sldLayoutId id="2147484036"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06616"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0" y="-428"/>
            <a:ext cx="5446642" cy="6857143"/>
          </a:xfrm>
          <a:prstGeom prst="rect">
            <a:avLst/>
          </a:prstGeom>
          <a:solidFill>
            <a:srgbClr val="49C5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609600"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609600"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2026-03-10</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609600" y="6116307"/>
            <a:ext cx="1752599" cy="568986"/>
          </a:xfrm>
          <a:prstGeom prst="rect">
            <a:avLst/>
          </a:prstGeom>
        </p:spPr>
      </p:pic>
    </p:spTree>
    <p:extLst>
      <p:ext uri="{BB962C8B-B14F-4D97-AF65-F5344CB8AC3E}">
        <p14:creationId xmlns:p14="http://schemas.microsoft.com/office/powerpoint/2010/main" val="1572849555"/>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51" r:id="rId7"/>
    <p:sldLayoutId id="2147484052"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06616"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0" y="-428"/>
            <a:ext cx="5446642" cy="6857143"/>
          </a:xfrm>
          <a:prstGeom prst="rect">
            <a:avLst/>
          </a:prstGeom>
          <a:solidFill>
            <a:srgbClr val="6F7B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609600"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609600"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2026-03-10</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609600" y="6116307"/>
            <a:ext cx="1752599" cy="568986"/>
          </a:xfrm>
          <a:prstGeom prst="rect">
            <a:avLst/>
          </a:prstGeom>
        </p:spPr>
      </p:pic>
    </p:spTree>
    <p:extLst>
      <p:ext uri="{BB962C8B-B14F-4D97-AF65-F5344CB8AC3E}">
        <p14:creationId xmlns:p14="http://schemas.microsoft.com/office/powerpoint/2010/main" val="2402129219"/>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55" r:id="rId7"/>
    <p:sldLayoutId id="2147484056"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microsoft.com/office/2018/10/relationships/comments" Target="../comments/modernComment_11C_A57A7E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6.xml.rels><?xml version="1.0" encoding="UTF-8" standalone="yes"?>
<Relationships xmlns="http://schemas.openxmlformats.org/package/2006/relationships"><Relationship Id="rId3" Type="http://schemas.openxmlformats.org/officeDocument/2006/relationships/chart" Target="../charts/chart6.xml"/><Relationship Id="rId2" Type="http://schemas.microsoft.com/office/2018/10/relationships/comments" Target="../comments/modernComment_11D_81CF30BB.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2" Type="http://schemas.microsoft.com/office/2018/10/relationships/comments" Target="../comments/modernComment_11F_DC8B3E79.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microsoft.com/office/2018/10/relationships/comments" Target="../comments/modernComment_120_7226A36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microsoft.com/office/2018/10/relationships/comments" Target="../comments/modernComment_124_5BD4988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microsoft.com/office/2018/10/relationships/comments" Target="../comments/modernComment_125_E2D9460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9774-4355-4870-9156-80976E0EF504}"/>
              </a:ext>
            </a:extLst>
          </p:cNvPr>
          <p:cNvSpPr>
            <a:spLocks noGrp="1"/>
          </p:cNvSpPr>
          <p:nvPr>
            <p:ph type="ctrTitle"/>
          </p:nvPr>
        </p:nvSpPr>
        <p:spPr/>
        <p:txBody>
          <a:bodyPr/>
          <a:lstStyle/>
          <a:p>
            <a:r>
              <a:rPr lang="en-US"/>
              <a:t>Q3 Calgary Business Conditions</a:t>
            </a:r>
            <a:endParaRPr lang="en-CA"/>
          </a:p>
        </p:txBody>
      </p:sp>
      <p:sp>
        <p:nvSpPr>
          <p:cNvPr id="3" name="Subtitle 2">
            <a:extLst>
              <a:ext uri="{FF2B5EF4-FFF2-40B4-BE49-F238E27FC236}">
                <a16:creationId xmlns:a16="http://schemas.microsoft.com/office/drawing/2014/main" id="{F2D4D81A-0767-4715-B2C9-A5319B37CC0C}"/>
              </a:ext>
            </a:extLst>
          </p:cNvPr>
          <p:cNvSpPr>
            <a:spLocks noGrp="1"/>
          </p:cNvSpPr>
          <p:nvPr>
            <p:ph type="subTitle" idx="1"/>
          </p:nvPr>
        </p:nvSpPr>
        <p:spPr/>
        <p:txBody>
          <a:bodyPr/>
          <a:lstStyle/>
          <a:p>
            <a:r>
              <a:rPr lang="en-US"/>
              <a:t>Calgary Chamber of Commerce</a:t>
            </a:r>
          </a:p>
          <a:p>
            <a:endParaRPr lang="en-CA"/>
          </a:p>
        </p:txBody>
      </p:sp>
    </p:spTree>
    <p:extLst>
      <p:ext uri="{BB962C8B-B14F-4D97-AF65-F5344CB8AC3E}">
        <p14:creationId xmlns:p14="http://schemas.microsoft.com/office/powerpoint/2010/main" val="3019355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3108-C003-D410-CD6B-7DBA809FE7D8}"/>
              </a:ext>
            </a:extLst>
          </p:cNvPr>
          <p:cNvSpPr>
            <a:spLocks noGrp="1"/>
          </p:cNvSpPr>
          <p:nvPr>
            <p:ph type="title"/>
          </p:nvPr>
        </p:nvSpPr>
        <p:spPr/>
        <p:txBody>
          <a:bodyPr/>
          <a:lstStyle/>
          <a:p>
            <a:r>
              <a:rPr lang="en-CA"/>
              <a:t>Key insights</a:t>
            </a:r>
          </a:p>
        </p:txBody>
      </p:sp>
      <p:sp>
        <p:nvSpPr>
          <p:cNvPr id="3" name="Content Placeholder 2">
            <a:extLst>
              <a:ext uri="{FF2B5EF4-FFF2-40B4-BE49-F238E27FC236}">
                <a16:creationId xmlns:a16="http://schemas.microsoft.com/office/drawing/2014/main" id="{4AB78014-AE80-C523-B8B9-9178DFDCEB70}"/>
              </a:ext>
            </a:extLst>
          </p:cNvPr>
          <p:cNvSpPr>
            <a:spLocks noGrp="1"/>
          </p:cNvSpPr>
          <p:nvPr>
            <p:ph idx="1"/>
          </p:nvPr>
        </p:nvSpPr>
        <p:spPr/>
        <p:txBody>
          <a:bodyPr>
            <a:normAutofit/>
          </a:bodyPr>
          <a:lstStyle/>
          <a:p>
            <a:pPr marL="285750" indent="-285750">
              <a:spcBef>
                <a:spcPts val="400"/>
              </a:spcBef>
              <a:spcAft>
                <a:spcPts val="400"/>
              </a:spcAft>
            </a:pPr>
            <a:r>
              <a:rPr lang="en-CA" sz="2000">
                <a:solidFill>
                  <a:srgbClr val="041E42"/>
                </a:solidFill>
                <a:latin typeface="Poppins" panose="00000500000000000000" pitchFamily="2" charset="0"/>
                <a:cs typeface="Poppins" panose="00000500000000000000" pitchFamily="2" charset="0"/>
              </a:rPr>
              <a:t>Business sentiment data </a:t>
            </a:r>
            <a:r>
              <a:rPr lang="en-CA" sz="2000" b="1">
                <a:solidFill>
                  <a:srgbClr val="041E42"/>
                </a:solidFill>
                <a:latin typeface="Poppins" panose="00000500000000000000" pitchFamily="2" charset="0"/>
                <a:cs typeface="Poppins" panose="00000500000000000000" pitchFamily="2" charset="0"/>
              </a:rPr>
              <a:t>indicates economic turmoil</a:t>
            </a:r>
            <a:r>
              <a:rPr lang="en-CA" sz="2000">
                <a:solidFill>
                  <a:srgbClr val="041E42"/>
                </a:solidFill>
                <a:latin typeface="Poppins" panose="00000500000000000000" pitchFamily="2" charset="0"/>
                <a:cs typeface="Poppins" panose="00000500000000000000" pitchFamily="2" charset="0"/>
              </a:rPr>
              <a:t>, reflecting instability in commodity prices, weak national GDP growth and a $4.9B goods trade deficit</a:t>
            </a:r>
          </a:p>
          <a:p>
            <a:pPr marL="742950" lvl="1" indent="-285750">
              <a:spcBef>
                <a:spcPts val="400"/>
              </a:spcBef>
              <a:spcAft>
                <a:spcPts val="400"/>
              </a:spcAft>
            </a:pPr>
            <a:r>
              <a:rPr lang="en-CA" sz="1800" b="1">
                <a:solidFill>
                  <a:srgbClr val="041E42"/>
                </a:solidFill>
                <a:latin typeface="Poppins" panose="00000500000000000000" pitchFamily="2" charset="0"/>
                <a:cs typeface="Poppins" panose="00000500000000000000" pitchFamily="2" charset="0"/>
              </a:rPr>
              <a:t>Business optimism remains stable</a:t>
            </a:r>
            <a:r>
              <a:rPr lang="en-CA" sz="1800">
                <a:solidFill>
                  <a:srgbClr val="041E42"/>
                </a:solidFill>
                <a:latin typeface="Poppins" panose="00000500000000000000" pitchFamily="2" charset="0"/>
                <a:cs typeface="Poppins" panose="00000500000000000000" pitchFamily="2" charset="0"/>
              </a:rPr>
              <a:t> at 68%</a:t>
            </a:r>
          </a:p>
          <a:p>
            <a:pPr marL="742950" lvl="1" indent="-285750">
              <a:spcBef>
                <a:spcPts val="400"/>
              </a:spcBef>
              <a:spcAft>
                <a:spcPts val="400"/>
              </a:spcAft>
            </a:pPr>
            <a:r>
              <a:rPr lang="en-CA" sz="1800" b="1">
                <a:solidFill>
                  <a:srgbClr val="041E42"/>
                </a:solidFill>
                <a:latin typeface="Poppins" panose="00000500000000000000" pitchFamily="2" charset="0"/>
                <a:cs typeface="Poppins" panose="00000500000000000000" pitchFamily="2" charset="0"/>
              </a:rPr>
              <a:t>Pessimism has increased </a:t>
            </a:r>
            <a:r>
              <a:rPr lang="en-CA" sz="1800">
                <a:solidFill>
                  <a:srgbClr val="041E42"/>
                </a:solidFill>
                <a:latin typeface="Poppins" panose="00000500000000000000" pitchFamily="2" charset="0"/>
                <a:cs typeface="Poppins" panose="00000500000000000000" pitchFamily="2" charset="0"/>
              </a:rPr>
              <a:t>– up 10 points YoY, and the highest pessimism ranking since Q4 2023 at </a:t>
            </a:r>
            <a:r>
              <a:rPr lang="en-CA" sz="1800" b="1">
                <a:solidFill>
                  <a:srgbClr val="041E42"/>
                </a:solidFill>
                <a:latin typeface="Poppins" panose="00000500000000000000" pitchFamily="2" charset="0"/>
                <a:cs typeface="Poppins" panose="00000500000000000000" pitchFamily="2" charset="0"/>
              </a:rPr>
              <a:t>24%</a:t>
            </a:r>
          </a:p>
          <a:p>
            <a:pPr marL="285750" indent="-285750">
              <a:spcBef>
                <a:spcPts val="400"/>
              </a:spcBef>
              <a:spcAft>
                <a:spcPts val="400"/>
              </a:spcAft>
            </a:pPr>
            <a:r>
              <a:rPr lang="en-US" sz="2000">
                <a:solidFill>
                  <a:srgbClr val="041E42"/>
                </a:solidFill>
                <a:latin typeface="Poppins" panose="00000500000000000000" pitchFamily="2" charset="0"/>
                <a:cs typeface="Poppins" panose="00000500000000000000" pitchFamily="2" charset="0"/>
              </a:rPr>
              <a:t>Compared to Q2, businesses are twice as optimistic that supply chains will improve </a:t>
            </a:r>
          </a:p>
          <a:p>
            <a:pPr marL="285750" indent="-285750">
              <a:spcBef>
                <a:spcPts val="400"/>
              </a:spcBef>
              <a:spcAft>
                <a:spcPts val="400"/>
              </a:spcAft>
            </a:pPr>
            <a:r>
              <a:rPr lang="en-CA" sz="2000" b="1">
                <a:solidFill>
                  <a:srgbClr val="041E42"/>
                </a:solidFill>
                <a:latin typeface="Poppins" panose="00000500000000000000" pitchFamily="2" charset="0"/>
                <a:cs typeface="Poppins" panose="00000500000000000000" pitchFamily="2" charset="0"/>
              </a:rPr>
              <a:t>Cost related obstacles remain the top concern</a:t>
            </a:r>
            <a:r>
              <a:rPr lang="en-CA" sz="2000">
                <a:solidFill>
                  <a:srgbClr val="041E42"/>
                </a:solidFill>
                <a:latin typeface="Poppins" panose="00000500000000000000" pitchFamily="2" charset="0"/>
                <a:cs typeface="Poppins" panose="00000500000000000000" pitchFamily="2" charset="0"/>
              </a:rPr>
              <a:t> for businesses (58%)</a:t>
            </a:r>
          </a:p>
          <a:p>
            <a:pPr marL="285750" indent="-285750">
              <a:spcBef>
                <a:spcPts val="400"/>
              </a:spcBef>
              <a:spcAft>
                <a:spcPts val="400"/>
              </a:spcAft>
            </a:pPr>
            <a:r>
              <a:rPr lang="en-US" sz="2000" b="1">
                <a:solidFill>
                  <a:srgbClr val="6F7BD6"/>
                </a:solidFill>
                <a:latin typeface="Poppins" panose="00000500000000000000" pitchFamily="2" charset="0"/>
                <a:cs typeface="Poppins" panose="00000500000000000000" pitchFamily="2" charset="0"/>
              </a:rPr>
              <a:t>Reliable supply chains, cost stabilization and </a:t>
            </a:r>
            <a:r>
              <a:rPr lang="en-US" sz="2000" b="1" err="1">
                <a:solidFill>
                  <a:srgbClr val="6F7BD6"/>
                </a:solidFill>
                <a:latin typeface="Poppins" panose="00000500000000000000" pitchFamily="2" charset="0"/>
                <a:cs typeface="Poppins" panose="00000500000000000000" pitchFamily="2" charset="0"/>
              </a:rPr>
              <a:t>labour</a:t>
            </a:r>
            <a:r>
              <a:rPr lang="en-US" sz="2000" b="1">
                <a:solidFill>
                  <a:srgbClr val="6F7BD6"/>
                </a:solidFill>
                <a:latin typeface="Poppins" panose="00000500000000000000" pitchFamily="2" charset="0"/>
                <a:cs typeface="Poppins" panose="00000500000000000000" pitchFamily="2" charset="0"/>
              </a:rPr>
              <a:t> related supports will be crucial to support businesses through economic turmoil  </a:t>
            </a:r>
            <a:r>
              <a:rPr lang="en-US" sz="2000">
                <a:solidFill>
                  <a:srgbClr val="000000"/>
                </a:solidFill>
                <a:latin typeface="Poppins" panose="00000500000000000000" pitchFamily="2" charset="0"/>
                <a:cs typeface="Poppins" panose="00000500000000000000" pitchFamily="2" charset="0"/>
              </a:rPr>
              <a:t>​</a:t>
            </a:r>
            <a:endParaRPr lang="en-CA" sz="2000">
              <a:latin typeface="Poppins" panose="00000500000000000000" pitchFamily="2" charset="0"/>
              <a:cs typeface="Poppins" panose="00000500000000000000" pitchFamily="2" charset="0"/>
            </a:endParaRPr>
          </a:p>
          <a:p>
            <a:pPr marL="0" indent="0">
              <a:spcBef>
                <a:spcPts val="400"/>
              </a:spcBef>
              <a:spcAft>
                <a:spcPts val="400"/>
              </a:spcAft>
              <a:buNone/>
            </a:pPr>
            <a:endParaRPr lang="en-CA" sz="2000">
              <a:solidFill>
                <a:srgbClr val="041E42"/>
              </a:solidFill>
              <a:latin typeface="Poppins" panose="00000500000000000000" pitchFamily="2" charset="0"/>
              <a:cs typeface="Poppins" panose="00000500000000000000" pitchFamily="2" charset="0"/>
            </a:endParaRPr>
          </a:p>
          <a:p>
            <a:endParaRPr lang="en-CA"/>
          </a:p>
        </p:txBody>
      </p:sp>
    </p:spTree>
    <p:extLst>
      <p:ext uri="{BB962C8B-B14F-4D97-AF65-F5344CB8AC3E}">
        <p14:creationId xmlns:p14="http://schemas.microsoft.com/office/powerpoint/2010/main" val="2873820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7638B-D83D-8BCE-A56A-0DC8F99910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B3969E-2AA9-7D23-B19F-75DA9E492448}"/>
              </a:ext>
            </a:extLst>
          </p:cNvPr>
          <p:cNvSpPr>
            <a:spLocks noGrp="1"/>
          </p:cNvSpPr>
          <p:nvPr>
            <p:ph type="title"/>
          </p:nvPr>
        </p:nvSpPr>
        <p:spPr/>
        <p:txBody>
          <a:bodyPr/>
          <a:lstStyle/>
          <a:p>
            <a:r>
              <a:rPr lang="en-CA"/>
              <a:t>Business </a:t>
            </a:r>
            <a:r>
              <a:rPr lang="en-CA">
                <a:solidFill>
                  <a:srgbClr val="D25B73"/>
                </a:solidFill>
              </a:rPr>
              <a:t>pessimism</a:t>
            </a:r>
            <a:r>
              <a:rPr lang="en-CA"/>
              <a:t> rises</a:t>
            </a:r>
          </a:p>
        </p:txBody>
      </p:sp>
      <p:graphicFrame>
        <p:nvGraphicFramePr>
          <p:cNvPr id="4" name="Content Placeholder 3">
            <a:extLst>
              <a:ext uri="{FF2B5EF4-FFF2-40B4-BE49-F238E27FC236}">
                <a16:creationId xmlns:a16="http://schemas.microsoft.com/office/drawing/2014/main" id="{DCF68504-7237-00A8-D4FA-54034CA3CA4D}"/>
              </a:ext>
            </a:extLst>
          </p:cNvPr>
          <p:cNvGraphicFramePr>
            <a:graphicFrameLocks noGrp="1"/>
          </p:cNvGraphicFramePr>
          <p:nvPr>
            <p:ph idx="4294967295"/>
            <p:extLst>
              <p:ext uri="{D42A27DB-BD31-4B8C-83A1-F6EECF244321}">
                <p14:modId xmlns:p14="http://schemas.microsoft.com/office/powerpoint/2010/main" val="266924657"/>
              </p:ext>
            </p:extLst>
          </p:nvPr>
        </p:nvGraphicFramePr>
        <p:xfrm>
          <a:off x="182880" y="1292225"/>
          <a:ext cx="4837113" cy="42735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5A8E2387-7C41-8889-47F1-560CD5CE0795}"/>
              </a:ext>
            </a:extLst>
          </p:cNvPr>
          <p:cNvGraphicFramePr/>
          <p:nvPr>
            <p:extLst>
              <p:ext uri="{D42A27DB-BD31-4B8C-83A1-F6EECF244321}">
                <p14:modId xmlns:p14="http://schemas.microsoft.com/office/powerpoint/2010/main" val="3336981571"/>
              </p:ext>
            </p:extLst>
          </p:nvPr>
        </p:nvGraphicFramePr>
        <p:xfrm>
          <a:off x="5509034" y="1973262"/>
          <a:ext cx="6075760" cy="353074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Rounded Corners 6">
            <a:extLst>
              <a:ext uri="{FF2B5EF4-FFF2-40B4-BE49-F238E27FC236}">
                <a16:creationId xmlns:a16="http://schemas.microsoft.com/office/drawing/2014/main" id="{A69481AD-DF55-D015-6594-61996FCE92CA}"/>
              </a:ext>
            </a:extLst>
          </p:cNvPr>
          <p:cNvSpPr/>
          <p:nvPr/>
        </p:nvSpPr>
        <p:spPr>
          <a:xfrm flipH="1">
            <a:off x="8920450" y="647699"/>
            <a:ext cx="2568928" cy="843613"/>
          </a:xfrm>
          <a:prstGeom prst="roundRect">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CA" sz="1600" b="1">
                <a:solidFill>
                  <a:schemeClr val="bg1"/>
                </a:solidFill>
                <a:latin typeface="Poppins" panose="00000500000000000000" pitchFamily="2" charset="0"/>
                <a:cs typeface="Poppins" panose="00000500000000000000" pitchFamily="2" charset="0"/>
              </a:rPr>
              <a:t>Total optimism down 10% pts YoY</a:t>
            </a:r>
          </a:p>
        </p:txBody>
      </p:sp>
    </p:spTree>
    <p:extLst>
      <p:ext uri="{BB962C8B-B14F-4D97-AF65-F5344CB8AC3E}">
        <p14:creationId xmlns:p14="http://schemas.microsoft.com/office/powerpoint/2010/main" val="162733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DD8E-955D-F64D-A82C-19A950F446E5}"/>
              </a:ext>
            </a:extLst>
          </p:cNvPr>
          <p:cNvSpPr>
            <a:spLocks noGrp="1"/>
          </p:cNvSpPr>
          <p:nvPr>
            <p:ph type="title"/>
          </p:nvPr>
        </p:nvSpPr>
        <p:spPr>
          <a:xfrm>
            <a:off x="523875" y="814387"/>
            <a:ext cx="11090695" cy="865488"/>
          </a:xfrm>
        </p:spPr>
        <p:txBody>
          <a:bodyPr>
            <a:noAutofit/>
          </a:bodyPr>
          <a:lstStyle/>
          <a:p>
            <a:r>
              <a:rPr lang="en-CA">
                <a:latin typeface="Poppins"/>
                <a:cs typeface="Poppins"/>
              </a:rPr>
              <a:t>Supply chain expectations </a:t>
            </a:r>
            <a:r>
              <a:rPr lang="en-CA">
                <a:solidFill>
                  <a:srgbClr val="49C5B1"/>
                </a:solidFill>
                <a:latin typeface="Poppins"/>
                <a:cs typeface="Poppins"/>
              </a:rPr>
              <a:t>improve</a:t>
            </a:r>
          </a:p>
        </p:txBody>
      </p:sp>
      <p:graphicFrame>
        <p:nvGraphicFramePr>
          <p:cNvPr id="4" name="Content Placeholder 3">
            <a:extLst>
              <a:ext uri="{FF2B5EF4-FFF2-40B4-BE49-F238E27FC236}">
                <a16:creationId xmlns:a16="http://schemas.microsoft.com/office/drawing/2014/main" id="{F9E4A1C0-59D8-7D67-5E4F-D547E4A749F8}"/>
              </a:ext>
            </a:extLst>
          </p:cNvPr>
          <p:cNvGraphicFramePr>
            <a:graphicFrameLocks noGrp="1"/>
          </p:cNvGraphicFramePr>
          <p:nvPr>
            <p:ph idx="1"/>
            <p:extLst>
              <p:ext uri="{D42A27DB-BD31-4B8C-83A1-F6EECF244321}">
                <p14:modId xmlns:p14="http://schemas.microsoft.com/office/powerpoint/2010/main" val="3575193670"/>
              </p:ext>
            </p:extLst>
          </p:nvPr>
        </p:nvGraphicFramePr>
        <p:xfrm>
          <a:off x="1054608" y="1605887"/>
          <a:ext cx="7702296" cy="394652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Rounded Corners 6">
            <a:extLst>
              <a:ext uri="{FF2B5EF4-FFF2-40B4-BE49-F238E27FC236}">
                <a16:creationId xmlns:a16="http://schemas.microsoft.com/office/drawing/2014/main" id="{73780E0E-D426-36B0-D813-C48835590EC2}"/>
              </a:ext>
            </a:extLst>
          </p:cNvPr>
          <p:cNvSpPr/>
          <p:nvPr/>
        </p:nvSpPr>
        <p:spPr>
          <a:xfrm flipH="1">
            <a:off x="9145375" y="2578593"/>
            <a:ext cx="2080724" cy="2001111"/>
          </a:xfrm>
          <a:prstGeom prst="round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en-CA" sz="1600" b="1">
                <a:solidFill>
                  <a:schemeClr val="bg1"/>
                </a:solidFill>
                <a:latin typeface="Poppins" panose="00000500000000000000" pitchFamily="2" charset="0"/>
                <a:cs typeface="Poppins" panose="00000500000000000000" pitchFamily="2" charset="0"/>
              </a:rPr>
              <a:t>114% increase in those who expect supply chains to improve over last quarter</a:t>
            </a:r>
          </a:p>
        </p:txBody>
      </p:sp>
    </p:spTree>
    <p:extLst>
      <p:ext uri="{BB962C8B-B14F-4D97-AF65-F5344CB8AC3E}">
        <p14:creationId xmlns:p14="http://schemas.microsoft.com/office/powerpoint/2010/main" val="1431002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7439-AEDF-2A4C-71BD-90EF53BC2517}"/>
              </a:ext>
            </a:extLst>
          </p:cNvPr>
          <p:cNvSpPr>
            <a:spLocks noGrp="1"/>
          </p:cNvSpPr>
          <p:nvPr>
            <p:ph type="title"/>
          </p:nvPr>
        </p:nvSpPr>
        <p:spPr/>
        <p:txBody>
          <a:bodyPr/>
          <a:lstStyle/>
          <a:p>
            <a:r>
              <a:rPr lang="en-CA"/>
              <a:t>Supply chain </a:t>
            </a:r>
            <a:r>
              <a:rPr lang="en-CA">
                <a:solidFill>
                  <a:schemeClr val="accent5"/>
                </a:solidFill>
              </a:rPr>
              <a:t>concerns modulate</a:t>
            </a:r>
          </a:p>
        </p:txBody>
      </p:sp>
      <p:graphicFrame>
        <p:nvGraphicFramePr>
          <p:cNvPr id="5" name="Chart 4">
            <a:extLst>
              <a:ext uri="{FF2B5EF4-FFF2-40B4-BE49-F238E27FC236}">
                <a16:creationId xmlns:a16="http://schemas.microsoft.com/office/drawing/2014/main" id="{A5375CC3-6DFC-4A2A-D1CF-BD420AE2F322}"/>
              </a:ext>
            </a:extLst>
          </p:cNvPr>
          <p:cNvGraphicFramePr/>
          <p:nvPr>
            <p:extLst>
              <p:ext uri="{D42A27DB-BD31-4B8C-83A1-F6EECF244321}">
                <p14:modId xmlns:p14="http://schemas.microsoft.com/office/powerpoint/2010/main" val="3143998214"/>
              </p:ext>
            </p:extLst>
          </p:nvPr>
        </p:nvGraphicFramePr>
        <p:xfrm>
          <a:off x="5128022" y="1715559"/>
          <a:ext cx="4355592" cy="419122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729796E0-83C5-D5CE-EF35-8FF5165047D6}"/>
              </a:ext>
            </a:extLst>
          </p:cNvPr>
          <p:cNvGraphicFramePr/>
          <p:nvPr>
            <p:extLst>
              <p:ext uri="{D42A27DB-BD31-4B8C-83A1-F6EECF244321}">
                <p14:modId xmlns:p14="http://schemas.microsoft.com/office/powerpoint/2010/main" val="1833485666"/>
              </p:ext>
            </p:extLst>
          </p:nvPr>
        </p:nvGraphicFramePr>
        <p:xfrm>
          <a:off x="520446" y="1715559"/>
          <a:ext cx="4355592" cy="4191222"/>
        </p:xfrm>
        <a:graphic>
          <a:graphicData uri="http://schemas.openxmlformats.org/drawingml/2006/chart">
            <c:chart xmlns:c="http://schemas.openxmlformats.org/drawingml/2006/chart" xmlns:r="http://schemas.openxmlformats.org/officeDocument/2006/relationships" r:id="rId4"/>
          </a:graphicData>
        </a:graphic>
      </p:graphicFrame>
      <p:sp>
        <p:nvSpPr>
          <p:cNvPr id="9" name="Rectangle: Rounded Corners 8">
            <a:extLst>
              <a:ext uri="{FF2B5EF4-FFF2-40B4-BE49-F238E27FC236}">
                <a16:creationId xmlns:a16="http://schemas.microsoft.com/office/drawing/2014/main" id="{66863EEE-7C74-F9B4-F8FD-A14762C7F46A}"/>
              </a:ext>
            </a:extLst>
          </p:cNvPr>
          <p:cNvSpPr/>
          <p:nvPr/>
        </p:nvSpPr>
        <p:spPr>
          <a:xfrm flipH="1">
            <a:off x="9851664" y="2663687"/>
            <a:ext cx="1917633" cy="1900361"/>
          </a:xfrm>
          <a:prstGeom prst="roundRect">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CA" sz="1600" b="1">
                <a:solidFill>
                  <a:schemeClr val="bg1"/>
                </a:solidFill>
                <a:latin typeface="Poppins"/>
                <a:cs typeface="Poppins"/>
              </a:rPr>
              <a:t>19% increase in those who expect supply chain challenges to worsen YoY</a:t>
            </a:r>
            <a:endParaRPr lang="en-US" sz="1600">
              <a:solidFill>
                <a:schemeClr val="bg1"/>
              </a:solidFill>
            </a:endParaRPr>
          </a:p>
        </p:txBody>
      </p:sp>
    </p:spTree>
    <p:extLst>
      <p:ext uri="{BB962C8B-B14F-4D97-AF65-F5344CB8AC3E}">
        <p14:creationId xmlns:p14="http://schemas.microsoft.com/office/powerpoint/2010/main" val="2776268518"/>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F899B-80ED-50FC-74C0-04F55030E2D8}"/>
              </a:ext>
            </a:extLst>
          </p:cNvPr>
          <p:cNvSpPr>
            <a:spLocks noGrp="1"/>
          </p:cNvSpPr>
          <p:nvPr>
            <p:ph type="title"/>
          </p:nvPr>
        </p:nvSpPr>
        <p:spPr/>
        <p:txBody>
          <a:bodyPr>
            <a:normAutofit/>
          </a:bodyPr>
          <a:lstStyle/>
          <a:p>
            <a:r>
              <a:rPr lang="en-US">
                <a:solidFill>
                  <a:schemeClr val="accent2"/>
                </a:solidFill>
                <a:latin typeface="Poppins" panose="00000500000000000000" pitchFamily="2" charset="0"/>
                <a:cs typeface="Poppins" panose="00000500000000000000" pitchFamily="2" charset="0"/>
              </a:rPr>
              <a:t>Labour-related</a:t>
            </a:r>
            <a:r>
              <a:rPr lang="en-US">
                <a:latin typeface="Poppins" panose="00000500000000000000" pitchFamily="2" charset="0"/>
                <a:cs typeface="Poppins" panose="00000500000000000000" pitchFamily="2" charset="0"/>
              </a:rPr>
              <a:t> concerns decline</a:t>
            </a:r>
            <a:endParaRPr lang="en-CA">
              <a:latin typeface="Poppins" panose="00000500000000000000" pitchFamily="2" charset="0"/>
              <a:cs typeface="Poppins" panose="00000500000000000000" pitchFamily="2" charset="0"/>
            </a:endParaRPr>
          </a:p>
        </p:txBody>
      </p:sp>
      <p:graphicFrame>
        <p:nvGraphicFramePr>
          <p:cNvPr id="4" name="Content Placeholder 3">
            <a:extLst>
              <a:ext uri="{FF2B5EF4-FFF2-40B4-BE49-F238E27FC236}">
                <a16:creationId xmlns:a16="http://schemas.microsoft.com/office/drawing/2014/main" id="{91D20E95-8828-F98B-5E3A-2E7957D37ED0}"/>
              </a:ext>
            </a:extLst>
          </p:cNvPr>
          <p:cNvGraphicFramePr>
            <a:graphicFrameLocks noGrp="1"/>
          </p:cNvGraphicFramePr>
          <p:nvPr>
            <p:ph idx="4294967295"/>
            <p:extLst>
              <p:ext uri="{D42A27DB-BD31-4B8C-83A1-F6EECF244321}">
                <p14:modId xmlns:p14="http://schemas.microsoft.com/office/powerpoint/2010/main" val="2437644567"/>
              </p:ext>
            </p:extLst>
          </p:nvPr>
        </p:nvGraphicFramePr>
        <p:xfrm>
          <a:off x="962108" y="1674427"/>
          <a:ext cx="9037638" cy="3946525"/>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Rounded Corners 5">
            <a:extLst>
              <a:ext uri="{FF2B5EF4-FFF2-40B4-BE49-F238E27FC236}">
                <a16:creationId xmlns:a16="http://schemas.microsoft.com/office/drawing/2014/main" id="{D5891ED9-C5E9-680F-5E78-0098480BCCBE}"/>
              </a:ext>
            </a:extLst>
          </p:cNvPr>
          <p:cNvSpPr/>
          <p:nvPr/>
        </p:nvSpPr>
        <p:spPr>
          <a:xfrm flipH="1">
            <a:off x="9891423" y="2329385"/>
            <a:ext cx="1763858" cy="2735249"/>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CA" sz="1600" b="1">
                <a:solidFill>
                  <a:schemeClr val="bg1"/>
                </a:solidFill>
                <a:latin typeface="Poppins" panose="00000500000000000000" pitchFamily="2" charset="0"/>
                <a:cs typeface="Poppins" panose="00000500000000000000" pitchFamily="2" charset="0"/>
              </a:rPr>
              <a:t>26% of construction businesses indicated recruiting skilled employees as an obstacle </a:t>
            </a:r>
          </a:p>
        </p:txBody>
      </p:sp>
    </p:spTree>
    <p:extLst>
      <p:ext uri="{BB962C8B-B14F-4D97-AF65-F5344CB8AC3E}">
        <p14:creationId xmlns:p14="http://schemas.microsoft.com/office/powerpoint/2010/main" val="2177839291"/>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B182-469E-5602-7981-2864B8CDD835}"/>
              </a:ext>
            </a:extLst>
          </p:cNvPr>
          <p:cNvSpPr>
            <a:spLocks noGrp="1"/>
          </p:cNvSpPr>
          <p:nvPr>
            <p:ph type="title"/>
          </p:nvPr>
        </p:nvSpPr>
        <p:spPr/>
        <p:txBody>
          <a:bodyPr>
            <a:normAutofit/>
          </a:bodyPr>
          <a:lstStyle/>
          <a:p>
            <a:r>
              <a:rPr lang="en-CA"/>
              <a:t>Top five obstacles are </a:t>
            </a:r>
            <a:r>
              <a:rPr lang="en-CA">
                <a:solidFill>
                  <a:srgbClr val="041E42"/>
                </a:solidFill>
              </a:rPr>
              <a:t>cost related</a:t>
            </a:r>
          </a:p>
        </p:txBody>
      </p:sp>
      <p:graphicFrame>
        <p:nvGraphicFramePr>
          <p:cNvPr id="4" name="Chart 3">
            <a:extLst>
              <a:ext uri="{FF2B5EF4-FFF2-40B4-BE49-F238E27FC236}">
                <a16:creationId xmlns:a16="http://schemas.microsoft.com/office/drawing/2014/main" id="{9D69A696-EE42-DAC7-0295-57E359414C72}"/>
              </a:ext>
            </a:extLst>
          </p:cNvPr>
          <p:cNvGraphicFramePr/>
          <p:nvPr>
            <p:extLst>
              <p:ext uri="{D42A27DB-BD31-4B8C-83A1-F6EECF244321}">
                <p14:modId xmlns:p14="http://schemas.microsoft.com/office/powerpoint/2010/main" val="3974188729"/>
              </p:ext>
            </p:extLst>
          </p:nvPr>
        </p:nvGraphicFramePr>
        <p:xfrm>
          <a:off x="1436312" y="1829578"/>
          <a:ext cx="8320734" cy="40259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Rounded Corners 5">
            <a:extLst>
              <a:ext uri="{FF2B5EF4-FFF2-40B4-BE49-F238E27FC236}">
                <a16:creationId xmlns:a16="http://schemas.microsoft.com/office/drawing/2014/main" id="{6961159B-2C52-B24E-F17E-5A31A4A75843}"/>
              </a:ext>
            </a:extLst>
          </p:cNvPr>
          <p:cNvSpPr/>
          <p:nvPr/>
        </p:nvSpPr>
        <p:spPr>
          <a:xfrm flipH="1">
            <a:off x="8036850" y="2186609"/>
            <a:ext cx="2568928" cy="1750695"/>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n-CA" sz="1600" b="1">
                <a:solidFill>
                  <a:schemeClr val="bg1"/>
                </a:solidFill>
                <a:latin typeface="Poppins" panose="00000500000000000000" pitchFamily="2" charset="0"/>
                <a:cs typeface="Poppins" panose="00000500000000000000" pitchFamily="2" charset="0"/>
              </a:rPr>
              <a:t>92% of agriculture businesses see interest rates and debt costs as an obstacle</a:t>
            </a:r>
          </a:p>
        </p:txBody>
      </p:sp>
    </p:spTree>
    <p:extLst>
      <p:ext uri="{BB962C8B-B14F-4D97-AF65-F5344CB8AC3E}">
        <p14:creationId xmlns:p14="http://schemas.microsoft.com/office/powerpoint/2010/main" val="3700113017"/>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12480-9AB5-C28D-9F70-A218BA6FB7DE}"/>
              </a:ext>
            </a:extLst>
          </p:cNvPr>
          <p:cNvSpPr>
            <a:spLocks noGrp="1"/>
          </p:cNvSpPr>
          <p:nvPr>
            <p:ph type="title"/>
          </p:nvPr>
        </p:nvSpPr>
        <p:spPr/>
        <p:txBody>
          <a:bodyPr/>
          <a:lstStyle/>
          <a:p>
            <a:r>
              <a:rPr lang="en-CA"/>
              <a:t>Cashflow and debt	</a:t>
            </a:r>
          </a:p>
        </p:txBody>
      </p:sp>
      <p:graphicFrame>
        <p:nvGraphicFramePr>
          <p:cNvPr id="10" name="Content Placeholder 3">
            <a:extLst>
              <a:ext uri="{FF2B5EF4-FFF2-40B4-BE49-F238E27FC236}">
                <a16:creationId xmlns:a16="http://schemas.microsoft.com/office/drawing/2014/main" id="{348FADE7-D488-A018-D492-3C934D120E46}"/>
              </a:ext>
            </a:extLst>
          </p:cNvPr>
          <p:cNvGraphicFramePr>
            <a:graphicFrameLocks noGrp="1"/>
          </p:cNvGraphicFramePr>
          <p:nvPr>
            <p:ph idx="4294967295"/>
            <p:extLst>
              <p:ext uri="{D42A27DB-BD31-4B8C-83A1-F6EECF244321}">
                <p14:modId xmlns:p14="http://schemas.microsoft.com/office/powerpoint/2010/main" val="2642486778"/>
              </p:ext>
            </p:extLst>
          </p:nvPr>
        </p:nvGraphicFramePr>
        <p:xfrm>
          <a:off x="763325" y="1732259"/>
          <a:ext cx="6553200" cy="3839735"/>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BA934372-949A-3CC6-076C-9DF9571B3AEF}"/>
              </a:ext>
            </a:extLst>
          </p:cNvPr>
          <p:cNvSpPr txBox="1"/>
          <p:nvPr/>
        </p:nvSpPr>
        <p:spPr>
          <a:xfrm>
            <a:off x="7715747" y="1732259"/>
            <a:ext cx="4248150" cy="4524315"/>
          </a:xfrm>
          <a:prstGeom prst="rect">
            <a:avLst/>
          </a:prstGeom>
          <a:noFill/>
        </p:spPr>
        <p:txBody>
          <a:bodyPr wrap="square" rtlCol="0">
            <a:spAutoFit/>
          </a:bodyPr>
          <a:lstStyle/>
          <a:p>
            <a:r>
              <a:rPr lang="en-CA" b="1">
                <a:solidFill>
                  <a:prstClr val="black"/>
                </a:solidFill>
                <a:latin typeface="Poppins" panose="00000500000000000000" pitchFamily="2" charset="0"/>
                <a:cs typeface="Poppins" panose="00000500000000000000" pitchFamily="2" charset="0"/>
              </a:rPr>
              <a:t>58%</a:t>
            </a:r>
            <a:r>
              <a:rPr lang="en-CA">
                <a:solidFill>
                  <a:prstClr val="black"/>
                </a:solidFill>
                <a:latin typeface="Poppins" panose="00000500000000000000" pitchFamily="2" charset="0"/>
                <a:cs typeface="Poppins" panose="00000500000000000000" pitchFamily="2" charset="0"/>
              </a:rPr>
              <a:t> of businesses can take on more debt, </a:t>
            </a:r>
            <a:r>
              <a:rPr lang="en-CA" b="1">
                <a:solidFill>
                  <a:prstClr val="black"/>
                </a:solidFill>
                <a:latin typeface="Poppins" panose="00000500000000000000" pitchFamily="2" charset="0"/>
                <a:cs typeface="Poppins" panose="00000500000000000000" pitchFamily="2" charset="0"/>
              </a:rPr>
              <a:t>25%</a:t>
            </a:r>
            <a:r>
              <a:rPr lang="en-CA">
                <a:solidFill>
                  <a:prstClr val="black"/>
                </a:solidFill>
                <a:latin typeface="Poppins" panose="00000500000000000000" pitchFamily="2" charset="0"/>
                <a:cs typeface="Poppins" panose="00000500000000000000" pitchFamily="2" charset="0"/>
              </a:rPr>
              <a:t> cannot. </a:t>
            </a:r>
            <a:r>
              <a:rPr lang="en-CA" b="1">
                <a:solidFill>
                  <a:prstClr val="black"/>
                </a:solidFill>
                <a:latin typeface="Poppins" panose="00000500000000000000" pitchFamily="2" charset="0"/>
                <a:cs typeface="Poppins" panose="00000500000000000000" pitchFamily="2" charset="0"/>
              </a:rPr>
              <a:t>Of those that cannot…</a:t>
            </a:r>
          </a:p>
          <a:p>
            <a:pPr marL="285750" indent="-285750">
              <a:buFont typeface="Arial" panose="020B0604020202020204" pitchFamily="34" charset="0"/>
              <a:buChar char="•"/>
            </a:pPr>
            <a:endParaRPr lang="en-CA" b="1">
              <a:solidFill>
                <a:prstClr val="black"/>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CA" b="1">
                <a:solidFill>
                  <a:prstClr val="black"/>
                </a:solidFill>
                <a:latin typeface="Poppins" panose="00000500000000000000" pitchFamily="2" charset="0"/>
                <a:cs typeface="Poppins" panose="00000500000000000000" pitchFamily="2" charset="0"/>
              </a:rPr>
              <a:t>55% </a:t>
            </a:r>
            <a:r>
              <a:rPr lang="en-CA">
                <a:solidFill>
                  <a:prstClr val="black"/>
                </a:solidFill>
                <a:latin typeface="Poppins" panose="00000500000000000000" pitchFamily="2" charset="0"/>
                <a:cs typeface="Poppins" panose="00000500000000000000" pitchFamily="2" charset="0"/>
              </a:rPr>
              <a:t>lack </a:t>
            </a:r>
            <a:r>
              <a:rPr lang="en-CA">
                <a:solidFill>
                  <a:srgbClr val="0076C0"/>
                </a:solidFill>
                <a:latin typeface="Poppins" panose="00000500000000000000" pitchFamily="2" charset="0"/>
                <a:cs typeface="Poppins" panose="00000500000000000000" pitchFamily="2" charset="0"/>
              </a:rPr>
              <a:t>confidence in future sales</a:t>
            </a:r>
          </a:p>
          <a:p>
            <a:pPr marL="742950" lvl="1" indent="-285750">
              <a:buFont typeface="Arial" panose="020B0604020202020204" pitchFamily="34" charset="0"/>
              <a:buChar char="•"/>
            </a:pPr>
            <a:endParaRPr lang="en-CA">
              <a:solidFill>
                <a:srgbClr val="0076C0"/>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CA" b="1">
                <a:solidFill>
                  <a:prstClr val="black"/>
                </a:solidFill>
                <a:latin typeface="Poppins" panose="00000500000000000000" pitchFamily="2" charset="0"/>
                <a:cs typeface="Poppins" panose="00000500000000000000" pitchFamily="2" charset="0"/>
              </a:rPr>
              <a:t>27% </a:t>
            </a:r>
            <a:r>
              <a:rPr lang="en-CA">
                <a:solidFill>
                  <a:prstClr val="black"/>
                </a:solidFill>
                <a:latin typeface="Poppins" panose="00000500000000000000" pitchFamily="2" charset="0"/>
                <a:cs typeface="Poppins" panose="00000500000000000000" pitchFamily="2" charset="0"/>
              </a:rPr>
              <a:t>indicated </a:t>
            </a:r>
            <a:r>
              <a:rPr lang="en-CA">
                <a:solidFill>
                  <a:schemeClr val="accent1"/>
                </a:solidFill>
                <a:latin typeface="Poppins" panose="00000500000000000000" pitchFamily="2" charset="0"/>
                <a:cs typeface="Poppins" panose="00000500000000000000" pitchFamily="2" charset="0"/>
              </a:rPr>
              <a:t>interest rates are unfavourable</a:t>
            </a:r>
          </a:p>
          <a:p>
            <a:pPr marL="742950" lvl="1" indent="-285750">
              <a:buFont typeface="Arial" panose="020B0604020202020204" pitchFamily="34" charset="0"/>
              <a:buChar char="•"/>
            </a:pPr>
            <a:endParaRPr lang="en-CA">
              <a:solidFill>
                <a:schemeClr val="accent1"/>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CA" b="1">
                <a:solidFill>
                  <a:prstClr val="black"/>
                </a:solidFill>
                <a:latin typeface="Poppins" panose="00000500000000000000" pitchFamily="2" charset="0"/>
                <a:cs typeface="Poppins" panose="00000500000000000000" pitchFamily="2" charset="0"/>
              </a:rPr>
              <a:t>21% </a:t>
            </a:r>
            <a:r>
              <a:rPr lang="en-CA">
                <a:solidFill>
                  <a:prstClr val="black"/>
                </a:solidFill>
                <a:latin typeface="Poppins" panose="00000500000000000000" pitchFamily="2" charset="0"/>
                <a:cs typeface="Poppins" panose="00000500000000000000" pitchFamily="2" charset="0"/>
              </a:rPr>
              <a:t>believe </a:t>
            </a:r>
            <a:r>
              <a:rPr lang="en-CA">
                <a:solidFill>
                  <a:srgbClr val="0076C0"/>
                </a:solidFill>
                <a:latin typeface="Poppins" panose="00000500000000000000" pitchFamily="2" charset="0"/>
                <a:cs typeface="Poppins" panose="00000500000000000000" pitchFamily="2" charset="0"/>
              </a:rPr>
              <a:t>their request would be declined</a:t>
            </a:r>
          </a:p>
          <a:p>
            <a:pPr marL="742950" lvl="1" indent="-285750">
              <a:buFont typeface="Arial" panose="020B0604020202020204" pitchFamily="34" charset="0"/>
              <a:buChar char="•"/>
            </a:pPr>
            <a:endParaRPr lang="en-CA">
              <a:solidFill>
                <a:schemeClr val="accent1"/>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endParaRPr lang="en-CA">
              <a:solidFill>
                <a:srgbClr val="0076C0"/>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endParaRPr lang="en-CA">
              <a:solidFill>
                <a:prstClr val="black"/>
              </a:solidFill>
              <a:latin typeface="Poppins" panose="00000500000000000000" pitchFamily="2" charset="0"/>
              <a:cs typeface="Poppins" panose="00000500000000000000" pitchFamily="2" charset="0"/>
            </a:endParaRPr>
          </a:p>
          <a:p>
            <a:endParaRPr lang="en-CA"/>
          </a:p>
        </p:txBody>
      </p:sp>
    </p:spTree>
    <p:extLst>
      <p:ext uri="{BB962C8B-B14F-4D97-AF65-F5344CB8AC3E}">
        <p14:creationId xmlns:p14="http://schemas.microsoft.com/office/powerpoint/2010/main" val="1915134817"/>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53D59AE-9A88-1742-BBFF-F2EE435E0E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A5DC1-2776-5F5B-BC2D-0432387AAA8F}"/>
              </a:ext>
            </a:extLst>
          </p:cNvPr>
          <p:cNvSpPr>
            <a:spLocks noGrp="1"/>
          </p:cNvSpPr>
          <p:nvPr>
            <p:ph type="title"/>
          </p:nvPr>
        </p:nvSpPr>
        <p:spPr>
          <a:xfrm>
            <a:off x="514350" y="272277"/>
            <a:ext cx="10515600" cy="1325563"/>
          </a:xfrm>
        </p:spPr>
        <p:txBody>
          <a:bodyPr/>
          <a:lstStyle/>
          <a:p>
            <a:r>
              <a:rPr lang="en-CA"/>
              <a:t>Cashflow and debt	</a:t>
            </a:r>
          </a:p>
        </p:txBody>
      </p:sp>
      <p:sp>
        <p:nvSpPr>
          <p:cNvPr id="4" name="TextBox 3">
            <a:extLst>
              <a:ext uri="{FF2B5EF4-FFF2-40B4-BE49-F238E27FC236}">
                <a16:creationId xmlns:a16="http://schemas.microsoft.com/office/drawing/2014/main" id="{3AD89E7F-A34D-516E-33B7-69A05CF17103}"/>
              </a:ext>
            </a:extLst>
          </p:cNvPr>
          <p:cNvSpPr txBox="1"/>
          <p:nvPr/>
        </p:nvSpPr>
        <p:spPr>
          <a:xfrm>
            <a:off x="1510959" y="1790092"/>
            <a:ext cx="656624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a:solidFill>
                  <a:prstClr val="black"/>
                </a:solidFill>
                <a:latin typeface="Poppins" panose="00000500000000000000" pitchFamily="2" charset="0"/>
                <a:cs typeface="Poppins" panose="00000500000000000000" pitchFamily="2" charset="0"/>
              </a:rPr>
              <a:t>58%</a:t>
            </a:r>
            <a:r>
              <a:rPr lang="en-CA">
                <a:solidFill>
                  <a:prstClr val="black"/>
                </a:solidFill>
                <a:latin typeface="Poppins" panose="00000500000000000000" pitchFamily="2" charset="0"/>
                <a:cs typeface="Poppins" panose="00000500000000000000" pitchFamily="2" charset="0"/>
              </a:rPr>
              <a:t> of businesses can take on more debt, </a:t>
            </a:r>
            <a:r>
              <a:rPr lang="en-CA" b="1">
                <a:solidFill>
                  <a:prstClr val="black"/>
                </a:solidFill>
                <a:latin typeface="Poppins" panose="00000500000000000000" pitchFamily="2" charset="0"/>
                <a:cs typeface="Poppins" panose="00000500000000000000" pitchFamily="2" charset="0"/>
              </a:rPr>
              <a:t>25%</a:t>
            </a:r>
            <a:r>
              <a:rPr lang="en-CA">
                <a:solidFill>
                  <a:prstClr val="black"/>
                </a:solidFill>
                <a:latin typeface="Poppins" panose="00000500000000000000" pitchFamily="2" charset="0"/>
                <a:cs typeface="Poppins" panose="00000500000000000000" pitchFamily="2" charset="0"/>
              </a:rPr>
              <a:t> cannot</a:t>
            </a:r>
            <a:endParaRPr kumimoji="0" lang="en-CA" sz="180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001EAE2-3690-6BD4-970A-D4C68660DE75}"/>
              </a:ext>
            </a:extLst>
          </p:cNvPr>
          <p:cNvSpPr txBox="1"/>
          <p:nvPr/>
        </p:nvSpPr>
        <p:spPr>
          <a:xfrm>
            <a:off x="1234728" y="2468620"/>
            <a:ext cx="480738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a:solidFill>
                  <a:prstClr val="black"/>
                </a:solidFill>
                <a:latin typeface="Poppins" panose="00000500000000000000" pitchFamily="2" charset="0"/>
                <a:cs typeface="Poppins" panose="00000500000000000000" pitchFamily="2" charset="0"/>
              </a:rPr>
              <a:t>Of those that cannot…</a:t>
            </a:r>
          </a:p>
        </p:txBody>
      </p:sp>
      <p:sp>
        <p:nvSpPr>
          <p:cNvPr id="7" name="TextBox 6">
            <a:extLst>
              <a:ext uri="{FF2B5EF4-FFF2-40B4-BE49-F238E27FC236}">
                <a16:creationId xmlns:a16="http://schemas.microsoft.com/office/drawing/2014/main" id="{01B129C8-2D13-B20B-D68F-ECE282FA3EC1}"/>
              </a:ext>
            </a:extLst>
          </p:cNvPr>
          <p:cNvSpPr txBox="1"/>
          <p:nvPr/>
        </p:nvSpPr>
        <p:spPr>
          <a:xfrm>
            <a:off x="3051045" y="3147664"/>
            <a:ext cx="4807389" cy="646331"/>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CA" sz="1800" b="1"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rPr>
              <a:t>55% </a:t>
            </a:r>
            <a:r>
              <a:rPr kumimoji="0" lang="en-CA" sz="180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rPr>
              <a:t>lack </a:t>
            </a:r>
            <a:r>
              <a:rPr kumimoji="0" lang="en-CA" sz="1800" i="0" u="none" strike="noStrike" kern="1200" cap="none" spc="0" normalizeH="0" baseline="0" noProof="0">
                <a:ln>
                  <a:noFill/>
                </a:ln>
                <a:solidFill>
                  <a:srgbClr val="0076C0"/>
                </a:solidFill>
                <a:effectLst/>
                <a:uLnTx/>
                <a:uFillTx/>
                <a:latin typeface="Poppins" panose="00000500000000000000" pitchFamily="2" charset="0"/>
                <a:cs typeface="Poppins" panose="00000500000000000000" pitchFamily="2" charset="0"/>
              </a:rPr>
              <a:t>confidence in future sales</a:t>
            </a:r>
          </a:p>
          <a:p>
            <a:endParaRPr lang="en-CA"/>
          </a:p>
        </p:txBody>
      </p:sp>
      <p:sp>
        <p:nvSpPr>
          <p:cNvPr id="8" name="TextBox 7">
            <a:extLst>
              <a:ext uri="{FF2B5EF4-FFF2-40B4-BE49-F238E27FC236}">
                <a16:creationId xmlns:a16="http://schemas.microsoft.com/office/drawing/2014/main" id="{C17F3FAA-743C-1B24-FC08-C9BE55CE7476}"/>
              </a:ext>
            </a:extLst>
          </p:cNvPr>
          <p:cNvSpPr txBox="1"/>
          <p:nvPr/>
        </p:nvSpPr>
        <p:spPr>
          <a:xfrm>
            <a:off x="3051045" y="4178499"/>
            <a:ext cx="5903681" cy="646331"/>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lang="en-CA" b="1">
                <a:solidFill>
                  <a:prstClr val="black"/>
                </a:solidFill>
                <a:latin typeface="Poppins" panose="00000500000000000000" pitchFamily="2" charset="0"/>
                <a:cs typeface="Poppins" panose="00000500000000000000" pitchFamily="2" charset="0"/>
              </a:rPr>
              <a:t>27% </a:t>
            </a:r>
            <a:r>
              <a:rPr lang="en-CA">
                <a:solidFill>
                  <a:prstClr val="black"/>
                </a:solidFill>
                <a:latin typeface="Poppins" panose="00000500000000000000" pitchFamily="2" charset="0"/>
                <a:cs typeface="Poppins" panose="00000500000000000000" pitchFamily="2" charset="0"/>
              </a:rPr>
              <a:t>indicated </a:t>
            </a:r>
            <a:r>
              <a:rPr lang="en-CA">
                <a:solidFill>
                  <a:schemeClr val="accent1"/>
                </a:solidFill>
                <a:latin typeface="Poppins" panose="00000500000000000000" pitchFamily="2" charset="0"/>
                <a:cs typeface="Poppins" panose="00000500000000000000" pitchFamily="2" charset="0"/>
              </a:rPr>
              <a:t>interest rates are unfavourable</a:t>
            </a:r>
          </a:p>
          <a:p>
            <a:endParaRPr lang="en-CA"/>
          </a:p>
        </p:txBody>
      </p:sp>
      <p:pic>
        <p:nvPicPr>
          <p:cNvPr id="12" name="Graphic 11" descr="Philanthropy outline">
            <a:extLst>
              <a:ext uri="{FF2B5EF4-FFF2-40B4-BE49-F238E27FC236}">
                <a16:creationId xmlns:a16="http://schemas.microsoft.com/office/drawing/2014/main" id="{E9E12577-8320-2CFC-115A-07D302F064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96559" y="1539048"/>
            <a:ext cx="914400" cy="914400"/>
          </a:xfrm>
          <a:prstGeom prst="rect">
            <a:avLst/>
          </a:prstGeom>
        </p:spPr>
      </p:pic>
      <p:sp>
        <p:nvSpPr>
          <p:cNvPr id="13" name="TextBox 12">
            <a:extLst>
              <a:ext uri="{FF2B5EF4-FFF2-40B4-BE49-F238E27FC236}">
                <a16:creationId xmlns:a16="http://schemas.microsoft.com/office/drawing/2014/main" id="{FBDE6F93-1F6D-8761-98A3-F87BA268DB9B}"/>
              </a:ext>
            </a:extLst>
          </p:cNvPr>
          <p:cNvSpPr txBox="1"/>
          <p:nvPr/>
        </p:nvSpPr>
        <p:spPr>
          <a:xfrm>
            <a:off x="3051045" y="5100231"/>
            <a:ext cx="4354717" cy="646331"/>
          </a:xfrm>
          <a:prstGeom prst="rect">
            <a:avLst/>
          </a:prstGeom>
          <a:noFill/>
        </p:spPr>
        <p:txBody>
          <a:bodyPr wrap="square" rtlCol="0">
            <a:spAutoFit/>
          </a:bodyPr>
          <a:lstStyle/>
          <a:p>
            <a:r>
              <a:rPr lang="en-CA" b="1">
                <a:solidFill>
                  <a:prstClr val="black"/>
                </a:solidFill>
                <a:latin typeface="Poppins" panose="00000500000000000000" pitchFamily="2" charset="0"/>
                <a:cs typeface="Poppins" panose="00000500000000000000" pitchFamily="2" charset="0"/>
              </a:rPr>
              <a:t>21% </a:t>
            </a:r>
            <a:r>
              <a:rPr lang="en-CA">
                <a:solidFill>
                  <a:prstClr val="black"/>
                </a:solidFill>
                <a:latin typeface="Poppins" panose="00000500000000000000" pitchFamily="2" charset="0"/>
                <a:cs typeface="Poppins" panose="00000500000000000000" pitchFamily="2" charset="0"/>
              </a:rPr>
              <a:t>believe </a:t>
            </a:r>
            <a:r>
              <a:rPr lang="en-CA">
                <a:solidFill>
                  <a:srgbClr val="0076C0"/>
                </a:solidFill>
                <a:latin typeface="Poppins" panose="00000500000000000000" pitchFamily="2" charset="0"/>
                <a:cs typeface="Poppins" panose="00000500000000000000" pitchFamily="2" charset="0"/>
              </a:rPr>
              <a:t>their request would be declined</a:t>
            </a:r>
          </a:p>
        </p:txBody>
      </p:sp>
      <p:pic>
        <p:nvPicPr>
          <p:cNvPr id="14" name="Graphic 13" descr="Money outline">
            <a:extLst>
              <a:ext uri="{FF2B5EF4-FFF2-40B4-BE49-F238E27FC236}">
                <a16:creationId xmlns:a16="http://schemas.microsoft.com/office/drawing/2014/main" id="{348810CE-9989-F7E5-8396-B72D4AE1577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58182" y="2776815"/>
            <a:ext cx="914400" cy="914400"/>
          </a:xfrm>
          <a:prstGeom prst="rect">
            <a:avLst/>
          </a:prstGeom>
        </p:spPr>
      </p:pic>
      <p:pic>
        <p:nvPicPr>
          <p:cNvPr id="17" name="Graphic 16" descr="Bank outline">
            <a:extLst>
              <a:ext uri="{FF2B5EF4-FFF2-40B4-BE49-F238E27FC236}">
                <a16:creationId xmlns:a16="http://schemas.microsoft.com/office/drawing/2014/main" id="{A11CB1E8-F11C-2921-0883-AC9E1A5491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58182" y="4903509"/>
            <a:ext cx="914400" cy="914400"/>
          </a:xfrm>
          <a:prstGeom prst="rect">
            <a:avLst/>
          </a:prstGeom>
        </p:spPr>
      </p:pic>
      <p:pic>
        <p:nvPicPr>
          <p:cNvPr id="5" name="Graphic 4" descr="Mortgage outline">
            <a:extLst>
              <a:ext uri="{FF2B5EF4-FFF2-40B4-BE49-F238E27FC236}">
                <a16:creationId xmlns:a16="http://schemas.microsoft.com/office/drawing/2014/main" id="{0C173A2C-017B-CCEE-4507-77A1039DE2C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58182" y="3793995"/>
            <a:ext cx="914400" cy="914400"/>
          </a:xfrm>
          <a:prstGeom prst="rect">
            <a:avLst/>
          </a:prstGeom>
        </p:spPr>
      </p:pic>
      <p:sp>
        <p:nvSpPr>
          <p:cNvPr id="9" name="Rectangle: Rounded Corners 8">
            <a:extLst>
              <a:ext uri="{FF2B5EF4-FFF2-40B4-BE49-F238E27FC236}">
                <a16:creationId xmlns:a16="http://schemas.microsoft.com/office/drawing/2014/main" id="{0B78D3F3-1475-CB47-DEAF-E9C19BD7061F}"/>
              </a:ext>
            </a:extLst>
          </p:cNvPr>
          <p:cNvSpPr/>
          <p:nvPr/>
        </p:nvSpPr>
        <p:spPr>
          <a:xfrm flipH="1">
            <a:off x="9033189" y="2113257"/>
            <a:ext cx="2568928" cy="2495551"/>
          </a:xfrm>
          <a:prstGeom prst="roundRect">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CA" b="1">
                <a:solidFill>
                  <a:schemeClr val="bg1"/>
                </a:solidFill>
                <a:latin typeface="Poppins" panose="00000500000000000000" pitchFamily="2" charset="0"/>
                <a:cs typeface="Poppins" panose="00000500000000000000" pitchFamily="2" charset="0"/>
              </a:rPr>
              <a:t>33% of businesses with 1 to 4 employees cannot take on more debt</a:t>
            </a:r>
          </a:p>
        </p:txBody>
      </p:sp>
    </p:spTree>
    <p:extLst>
      <p:ext uri="{BB962C8B-B14F-4D97-AF65-F5344CB8AC3E}">
        <p14:creationId xmlns:p14="http://schemas.microsoft.com/office/powerpoint/2010/main" val="3926207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39254-64AE-5D8C-C7E5-CDDFE9D2D0D8}"/>
              </a:ext>
            </a:extLst>
          </p:cNvPr>
          <p:cNvSpPr>
            <a:spLocks noGrp="1"/>
          </p:cNvSpPr>
          <p:nvPr>
            <p:ph type="title"/>
          </p:nvPr>
        </p:nvSpPr>
        <p:spPr/>
        <p:txBody>
          <a:bodyPr/>
          <a:lstStyle/>
          <a:p>
            <a:r>
              <a:rPr lang="en-CA"/>
              <a:t>Spotlight: Tariffs</a:t>
            </a:r>
          </a:p>
        </p:txBody>
      </p:sp>
      <p:sp>
        <p:nvSpPr>
          <p:cNvPr id="10" name="TextBox 9">
            <a:extLst>
              <a:ext uri="{FF2B5EF4-FFF2-40B4-BE49-F238E27FC236}">
                <a16:creationId xmlns:a16="http://schemas.microsoft.com/office/drawing/2014/main" id="{D88CA4F5-22CA-727D-88C1-1705CADAA725}"/>
              </a:ext>
            </a:extLst>
          </p:cNvPr>
          <p:cNvSpPr txBox="1"/>
          <p:nvPr/>
        </p:nvSpPr>
        <p:spPr>
          <a:xfrm>
            <a:off x="6891129" y="1773068"/>
            <a:ext cx="5108713" cy="3323987"/>
          </a:xfrm>
          <a:prstGeom prst="rect">
            <a:avLst/>
          </a:prstGeom>
          <a:noFill/>
        </p:spPr>
        <p:txBody>
          <a:bodyPr wrap="square" rtlCol="0">
            <a:spAutoFit/>
          </a:bodyPr>
          <a:lstStyle/>
          <a:p>
            <a:r>
              <a:rPr lang="en-CA" sz="2000" b="1">
                <a:solidFill>
                  <a:srgbClr val="6F7BD6"/>
                </a:solidFill>
                <a:latin typeface="Poppins" panose="00000500000000000000" pitchFamily="2" charset="0"/>
                <a:cs typeface="Poppins" panose="00000500000000000000" pitchFamily="2" charset="0"/>
              </a:rPr>
              <a:t>Expected impact of the U.S. Administration over the next year</a:t>
            </a:r>
          </a:p>
          <a:p>
            <a:endParaRPr lang="en-CA">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CA" sz="1600">
                <a:latin typeface="Poppins" panose="00000500000000000000" pitchFamily="2" charset="0"/>
                <a:cs typeface="Poppins" panose="00000500000000000000" pitchFamily="2" charset="0"/>
              </a:rPr>
              <a:t>Business uncertainty (</a:t>
            </a:r>
            <a:r>
              <a:rPr lang="en-CA" sz="1600" b="1">
                <a:latin typeface="Poppins" panose="00000500000000000000" pitchFamily="2" charset="0"/>
                <a:cs typeface="Poppins" panose="00000500000000000000" pitchFamily="2" charset="0"/>
              </a:rPr>
              <a:t>40%</a:t>
            </a:r>
            <a:r>
              <a:rPr lang="en-CA" sz="1600">
                <a:latin typeface="Poppins" panose="00000500000000000000" pitchFamily="2" charset="0"/>
                <a:cs typeface="Poppins" panose="00000500000000000000" pitchFamily="2" charset="0"/>
              </a:rPr>
              <a:t>)</a:t>
            </a:r>
          </a:p>
          <a:p>
            <a:endParaRPr lang="en-CA" sz="160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CA" sz="1600">
                <a:latin typeface="Poppins" panose="00000500000000000000" pitchFamily="2" charset="0"/>
                <a:cs typeface="Poppins" panose="00000500000000000000" pitchFamily="2" charset="0"/>
              </a:rPr>
              <a:t>Higher domestic services cost (</a:t>
            </a:r>
            <a:r>
              <a:rPr lang="en-CA" sz="1600" b="1">
                <a:latin typeface="Poppins" panose="00000500000000000000" pitchFamily="2" charset="0"/>
                <a:cs typeface="Poppins" panose="00000500000000000000" pitchFamily="2" charset="0"/>
              </a:rPr>
              <a:t>26%</a:t>
            </a:r>
            <a:r>
              <a:rPr lang="en-CA" sz="1600">
                <a:latin typeface="Poppins" panose="00000500000000000000" pitchFamily="2" charset="0"/>
                <a:cs typeface="Poppins" panose="00000500000000000000" pitchFamily="2" charset="0"/>
              </a:rPr>
              <a:t>)</a:t>
            </a:r>
          </a:p>
          <a:p>
            <a:pPr marL="285750" indent="-285750">
              <a:buFont typeface="Arial" panose="020B0604020202020204" pitchFamily="34" charset="0"/>
              <a:buChar char="•"/>
            </a:pPr>
            <a:endParaRPr lang="en-CA" sz="160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CA" sz="1600">
                <a:latin typeface="Poppins" panose="00000500000000000000" pitchFamily="2" charset="0"/>
                <a:cs typeface="Poppins" panose="00000500000000000000" pitchFamily="2" charset="0"/>
              </a:rPr>
              <a:t>Higher international goods cost (</a:t>
            </a:r>
            <a:r>
              <a:rPr lang="en-CA" sz="1600" b="1">
                <a:latin typeface="Poppins" panose="00000500000000000000" pitchFamily="2" charset="0"/>
                <a:cs typeface="Poppins" panose="00000500000000000000" pitchFamily="2" charset="0"/>
              </a:rPr>
              <a:t>23%</a:t>
            </a:r>
            <a:r>
              <a:rPr lang="en-CA" sz="1600">
                <a:latin typeface="Poppins" panose="00000500000000000000" pitchFamily="2" charset="0"/>
                <a:cs typeface="Poppins" panose="00000500000000000000" pitchFamily="2" charset="0"/>
              </a:rPr>
              <a:t>)</a:t>
            </a:r>
          </a:p>
          <a:p>
            <a:endParaRPr lang="en-CA" sz="160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CA" sz="1600">
                <a:latin typeface="Poppins" panose="00000500000000000000" pitchFamily="2" charset="0"/>
                <a:cs typeface="Poppins" panose="00000500000000000000" pitchFamily="2" charset="0"/>
              </a:rPr>
              <a:t>Higher domestic goods cost (</a:t>
            </a:r>
            <a:r>
              <a:rPr lang="en-CA" sz="1600" b="1">
                <a:latin typeface="Poppins" panose="00000500000000000000" pitchFamily="2" charset="0"/>
                <a:cs typeface="Poppins" panose="00000500000000000000" pitchFamily="2" charset="0"/>
              </a:rPr>
              <a:t>20%</a:t>
            </a:r>
            <a:r>
              <a:rPr lang="en-CA" sz="1600">
                <a:latin typeface="Poppins" panose="00000500000000000000" pitchFamily="2" charset="0"/>
                <a:cs typeface="Poppins" panose="00000500000000000000" pitchFamily="2" charset="0"/>
              </a:rPr>
              <a:t>)</a:t>
            </a:r>
          </a:p>
          <a:p>
            <a:endParaRPr lang="en-CA" sz="1600">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CA" sz="1600">
                <a:latin typeface="Poppins" panose="00000500000000000000" pitchFamily="2" charset="0"/>
                <a:cs typeface="Poppins" panose="00000500000000000000" pitchFamily="2" charset="0"/>
              </a:rPr>
              <a:t>Higher international services cost (</a:t>
            </a:r>
            <a:r>
              <a:rPr lang="en-CA" sz="1600" b="1">
                <a:latin typeface="Poppins" panose="00000500000000000000" pitchFamily="2" charset="0"/>
                <a:cs typeface="Poppins" panose="00000500000000000000" pitchFamily="2" charset="0"/>
              </a:rPr>
              <a:t>17%</a:t>
            </a:r>
            <a:r>
              <a:rPr lang="en-CA" sz="1600">
                <a:latin typeface="Poppins" panose="00000500000000000000" pitchFamily="2" charset="0"/>
                <a:cs typeface="Poppins" panose="00000500000000000000" pitchFamily="2" charset="0"/>
              </a:rPr>
              <a:t>)</a:t>
            </a:r>
          </a:p>
        </p:txBody>
      </p:sp>
      <p:graphicFrame>
        <p:nvGraphicFramePr>
          <p:cNvPr id="6" name="Content Placeholder 7">
            <a:extLst>
              <a:ext uri="{FF2B5EF4-FFF2-40B4-BE49-F238E27FC236}">
                <a16:creationId xmlns:a16="http://schemas.microsoft.com/office/drawing/2014/main" id="{3820D4B8-0B74-FAC3-68AA-2535562AF268}"/>
              </a:ext>
            </a:extLst>
          </p:cNvPr>
          <p:cNvGraphicFramePr>
            <a:graphicFrameLocks/>
          </p:cNvGraphicFramePr>
          <p:nvPr>
            <p:extLst>
              <p:ext uri="{D42A27DB-BD31-4B8C-83A1-F6EECF244321}">
                <p14:modId xmlns:p14="http://schemas.microsoft.com/office/powerpoint/2010/main" val="316242436"/>
              </p:ext>
            </p:extLst>
          </p:nvPr>
        </p:nvGraphicFramePr>
        <p:xfrm>
          <a:off x="964833" y="1659657"/>
          <a:ext cx="5370576" cy="39465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0659328"/>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DFB3-DACA-C19D-796B-F88C575A6CC4}"/>
              </a:ext>
            </a:extLst>
          </p:cNvPr>
          <p:cNvSpPr>
            <a:spLocks noGrp="1"/>
          </p:cNvSpPr>
          <p:nvPr>
            <p:ph type="title"/>
          </p:nvPr>
        </p:nvSpPr>
        <p:spPr>
          <a:xfrm>
            <a:off x="505969" y="256032"/>
            <a:ext cx="10515600" cy="1325563"/>
          </a:xfrm>
        </p:spPr>
        <p:txBody>
          <a:bodyPr/>
          <a:lstStyle/>
          <a:p>
            <a:r>
              <a:rPr lang="en-CA"/>
              <a:t>Spotlight: Tariffs</a:t>
            </a:r>
          </a:p>
        </p:txBody>
      </p:sp>
      <p:graphicFrame>
        <p:nvGraphicFramePr>
          <p:cNvPr id="9" name="Content Placeholder 7">
            <a:extLst>
              <a:ext uri="{FF2B5EF4-FFF2-40B4-BE49-F238E27FC236}">
                <a16:creationId xmlns:a16="http://schemas.microsoft.com/office/drawing/2014/main" id="{D2025E95-25F2-D68F-3497-CADA6667C4BD}"/>
              </a:ext>
            </a:extLst>
          </p:cNvPr>
          <p:cNvGraphicFramePr>
            <a:graphicFrameLocks noGrp="1"/>
          </p:cNvGraphicFramePr>
          <p:nvPr>
            <p:ph idx="1"/>
            <p:extLst>
              <p:ext uri="{D42A27DB-BD31-4B8C-83A1-F6EECF244321}">
                <p14:modId xmlns:p14="http://schemas.microsoft.com/office/powerpoint/2010/main" val="3466277092"/>
              </p:ext>
            </p:extLst>
          </p:nvPr>
        </p:nvGraphicFramePr>
        <p:xfrm>
          <a:off x="505969" y="1581595"/>
          <a:ext cx="5370576" cy="3946525"/>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09FA1BA1-22D6-D208-0B17-ACF49FB6B63F}"/>
              </a:ext>
            </a:extLst>
          </p:cNvPr>
          <p:cNvSpPr txBox="1"/>
          <p:nvPr/>
        </p:nvSpPr>
        <p:spPr>
          <a:xfrm>
            <a:off x="6315457" y="2152189"/>
            <a:ext cx="5370576" cy="3693319"/>
          </a:xfrm>
          <a:prstGeom prst="rect">
            <a:avLst/>
          </a:prstGeom>
          <a:noFill/>
        </p:spPr>
        <p:txBody>
          <a:bodyPr wrap="square" rtlCol="0">
            <a:spAutoFit/>
          </a:bodyPr>
          <a:lstStyle/>
          <a:p>
            <a:pPr marL="285750" indent="-285750">
              <a:buFont typeface="Arial" panose="020B0604020202020204" pitchFamily="34" charset="0"/>
              <a:buChar char="•"/>
            </a:pPr>
            <a:r>
              <a:rPr lang="en-CA" b="1">
                <a:solidFill>
                  <a:srgbClr val="041E42"/>
                </a:solidFill>
                <a:latin typeface="Poppins" panose="00000500000000000000" pitchFamily="2" charset="0"/>
                <a:cs typeface="Poppins" panose="00000500000000000000" pitchFamily="2" charset="0"/>
              </a:rPr>
              <a:t>Retaliatory tariffs </a:t>
            </a:r>
            <a:r>
              <a:rPr lang="en-CA">
                <a:solidFill>
                  <a:srgbClr val="041E42"/>
                </a:solidFill>
                <a:latin typeface="Poppins" panose="00000500000000000000" pitchFamily="2" charset="0"/>
                <a:cs typeface="Poppins" panose="00000500000000000000" pitchFamily="2" charset="0"/>
              </a:rPr>
              <a:t>are having a greater impact on Calgary businesses than tariffs levied by the U.S. (37% vs. 33%)</a:t>
            </a:r>
          </a:p>
          <a:p>
            <a:endParaRPr lang="en-CA">
              <a:solidFill>
                <a:srgbClr val="041E42"/>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CA">
                <a:solidFill>
                  <a:srgbClr val="041E42"/>
                </a:solidFill>
                <a:latin typeface="Poppins" panose="00000500000000000000" pitchFamily="2" charset="0"/>
                <a:cs typeface="Poppins" panose="00000500000000000000" pitchFamily="2" charset="0"/>
              </a:rPr>
              <a:t>48% of businesses are </a:t>
            </a:r>
            <a:r>
              <a:rPr lang="en-CA" b="1">
                <a:solidFill>
                  <a:srgbClr val="041E42"/>
                </a:solidFill>
                <a:latin typeface="Poppins" panose="00000500000000000000" pitchFamily="2" charset="0"/>
                <a:cs typeface="Poppins" panose="00000500000000000000" pitchFamily="2" charset="0"/>
              </a:rPr>
              <a:t>not planning any action</a:t>
            </a:r>
            <a:r>
              <a:rPr lang="en-CA">
                <a:solidFill>
                  <a:srgbClr val="041E42"/>
                </a:solidFill>
                <a:latin typeface="Poppins" panose="00000500000000000000" pitchFamily="2" charset="0"/>
                <a:cs typeface="Poppins" panose="00000500000000000000" pitchFamily="2" charset="0"/>
              </a:rPr>
              <a:t> for the next 12 months due to U.S. tariffs</a:t>
            </a:r>
          </a:p>
          <a:p>
            <a:endParaRPr lang="en-CA">
              <a:solidFill>
                <a:srgbClr val="041E42"/>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r>
              <a:rPr lang="en-CA">
                <a:solidFill>
                  <a:srgbClr val="041E42"/>
                </a:solidFill>
                <a:latin typeface="Poppins" panose="00000500000000000000" pitchFamily="2" charset="0"/>
                <a:cs typeface="Poppins" panose="00000500000000000000" pitchFamily="2" charset="0"/>
              </a:rPr>
              <a:t>Many businesses </a:t>
            </a:r>
            <a:r>
              <a:rPr lang="en-CA" b="1">
                <a:solidFill>
                  <a:srgbClr val="041E42"/>
                </a:solidFill>
                <a:latin typeface="Poppins" panose="00000500000000000000" pitchFamily="2" charset="0"/>
                <a:cs typeface="Poppins" panose="00000500000000000000" pitchFamily="2" charset="0"/>
              </a:rPr>
              <a:t>do not know what the impact of Canadian or U.S. tariffs</a:t>
            </a:r>
            <a:r>
              <a:rPr lang="en-CA">
                <a:solidFill>
                  <a:srgbClr val="041E42"/>
                </a:solidFill>
                <a:latin typeface="Poppins" panose="00000500000000000000" pitchFamily="2" charset="0"/>
                <a:cs typeface="Poppins" panose="00000500000000000000" pitchFamily="2" charset="0"/>
              </a:rPr>
              <a:t> will be (20% and 23% respectively)</a:t>
            </a:r>
          </a:p>
          <a:p>
            <a:pPr marL="285750" indent="-285750">
              <a:buFont typeface="Arial" panose="020B0604020202020204" pitchFamily="34" charset="0"/>
              <a:buChar char="•"/>
            </a:pPr>
            <a:endParaRPr lang="en-CA">
              <a:solidFill>
                <a:srgbClr val="041E42"/>
              </a:solidFill>
              <a:latin typeface="Poppins" panose="00000500000000000000" pitchFamily="2" charset="0"/>
              <a:cs typeface="Poppins" panose="00000500000000000000" pitchFamily="2" charset="0"/>
            </a:endParaRPr>
          </a:p>
          <a:p>
            <a:pPr marL="285750" indent="-285750">
              <a:buFont typeface="Arial" panose="020B0604020202020204" pitchFamily="34" charset="0"/>
              <a:buChar char="•"/>
            </a:pPr>
            <a:endParaRPr lang="en-CA" b="1">
              <a:solidFill>
                <a:srgbClr val="041E42"/>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3805890056"/>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4EEB766-AB5B-C32D-1E80-6333E46F0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182850-E820-0706-38A8-81B52EF27284}"/>
              </a:ext>
            </a:extLst>
          </p:cNvPr>
          <p:cNvSpPr>
            <a:spLocks noGrp="1"/>
          </p:cNvSpPr>
          <p:nvPr>
            <p:ph type="title"/>
          </p:nvPr>
        </p:nvSpPr>
        <p:spPr>
          <a:xfrm>
            <a:off x="505969" y="256032"/>
            <a:ext cx="10515600" cy="1325563"/>
          </a:xfrm>
        </p:spPr>
        <p:txBody>
          <a:bodyPr/>
          <a:lstStyle/>
          <a:p>
            <a:r>
              <a:rPr lang="en-CA"/>
              <a:t>Spotlight: Tariffs</a:t>
            </a:r>
          </a:p>
        </p:txBody>
      </p:sp>
      <p:graphicFrame>
        <p:nvGraphicFramePr>
          <p:cNvPr id="4" name="Content Placeholder 3">
            <a:extLst>
              <a:ext uri="{FF2B5EF4-FFF2-40B4-BE49-F238E27FC236}">
                <a16:creationId xmlns:a16="http://schemas.microsoft.com/office/drawing/2014/main" id="{5F7EE568-BDF2-B12D-4023-EAB1BB07383C}"/>
              </a:ext>
            </a:extLst>
          </p:cNvPr>
          <p:cNvGraphicFramePr>
            <a:graphicFrameLocks noGrp="1"/>
          </p:cNvGraphicFramePr>
          <p:nvPr>
            <p:ph idx="1"/>
          </p:nvPr>
        </p:nvGraphicFramePr>
        <p:xfrm>
          <a:off x="505969" y="1580928"/>
          <a:ext cx="4849368" cy="458487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243F7B9E-4EA8-A33A-116F-209226C7A5B2}"/>
              </a:ext>
            </a:extLst>
          </p:cNvPr>
          <p:cNvGraphicFramePr/>
          <p:nvPr/>
        </p:nvGraphicFramePr>
        <p:xfrm>
          <a:off x="6836665" y="1580928"/>
          <a:ext cx="4355592" cy="50210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96662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9023B-DB00-5428-E0FA-470FD9C0F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F5C6B5-8E67-AF3A-79E6-3164A830919B}"/>
              </a:ext>
            </a:extLst>
          </p:cNvPr>
          <p:cNvSpPr>
            <a:spLocks noGrp="1"/>
          </p:cNvSpPr>
          <p:nvPr>
            <p:ph type="title"/>
          </p:nvPr>
        </p:nvSpPr>
        <p:spPr>
          <a:xfrm>
            <a:off x="838200" y="447505"/>
            <a:ext cx="10515600" cy="1325563"/>
          </a:xfrm>
        </p:spPr>
        <p:txBody>
          <a:bodyPr anchor="ctr">
            <a:normAutofit/>
          </a:bodyPr>
          <a:lstStyle/>
          <a:p>
            <a:r>
              <a:rPr lang="en-CA"/>
              <a:t>The role of government</a:t>
            </a:r>
          </a:p>
        </p:txBody>
      </p:sp>
      <p:graphicFrame>
        <p:nvGraphicFramePr>
          <p:cNvPr id="6" name="Content Placeholder 3">
            <a:extLst>
              <a:ext uri="{FF2B5EF4-FFF2-40B4-BE49-F238E27FC236}">
                <a16:creationId xmlns:a16="http://schemas.microsoft.com/office/drawing/2014/main" id="{E2E7BCF1-9C72-ED3D-0618-07D7AAAEEB6E}"/>
              </a:ext>
            </a:extLst>
          </p:cNvPr>
          <p:cNvGraphicFramePr>
            <a:graphicFrameLocks noGrp="1"/>
          </p:cNvGraphicFramePr>
          <p:nvPr>
            <p:ph idx="1"/>
            <p:extLst>
              <p:ext uri="{D42A27DB-BD31-4B8C-83A1-F6EECF244321}">
                <p14:modId xmlns:p14="http://schemas.microsoft.com/office/powerpoint/2010/main" val="2117022261"/>
              </p:ext>
            </p:extLst>
          </p:nvPr>
        </p:nvGraphicFramePr>
        <p:xfrm>
          <a:off x="1004277" y="1467357"/>
          <a:ext cx="10515600" cy="4284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117960"/>
      </p:ext>
    </p:extLst>
  </p:cSld>
  <p:clrMapOvr>
    <a:masterClrMapping/>
  </p:clrMapOvr>
</p:sld>
</file>

<file path=ppt/theme/theme1.xml><?xml version="1.0" encoding="utf-8"?>
<a:theme xmlns:a="http://schemas.openxmlformats.org/drawingml/2006/main" name="Standard Slide Blu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dard Slide Yellow">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algary Chamber Title Slid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mage Left Blu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mage Right Teal">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Image Right Purpl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a40d3ec-c7b1-4edd-8e54-99f51a0aa7e2" xsi:nil="true"/>
    <lcf76f155ced4ddcb4097134ff3c332f xmlns="26144d37-3f9f-4e4a-b5d6-e97463f54e6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59E539BB25BBF47859A5A43613A9BF6" ma:contentTypeVersion="18" ma:contentTypeDescription="Create a new document." ma:contentTypeScope="" ma:versionID="98843a6bb5fc9d99eca04a5053b0b98c">
  <xsd:schema xmlns:xsd="http://www.w3.org/2001/XMLSchema" xmlns:xs="http://www.w3.org/2001/XMLSchema" xmlns:p="http://schemas.microsoft.com/office/2006/metadata/properties" xmlns:ns2="26144d37-3f9f-4e4a-b5d6-e97463f54e64" xmlns:ns3="ba40d3ec-c7b1-4edd-8e54-99f51a0aa7e2" targetNamespace="http://schemas.microsoft.com/office/2006/metadata/properties" ma:root="true" ma:fieldsID="4310069ad182fd6873c7b1661d9bcf0b" ns2:_="" ns3:_="">
    <xsd:import namespace="26144d37-3f9f-4e4a-b5d6-e97463f54e64"/>
    <xsd:import namespace="ba40d3ec-c7b1-4edd-8e54-99f51a0aa7e2"/>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144d37-3f9f-4e4a-b5d6-e97463f54e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b37c03c-b3b9-41c9-b7b4-eeb157005d4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40d3ec-c7b1-4edd-8e54-99f51a0aa7e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e1ebd88-2654-4d16-9adb-187de8a1a0b8}" ma:internalName="TaxCatchAll" ma:showField="CatchAllData" ma:web="ba40d3ec-c7b1-4edd-8e54-99f51a0aa7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743A90-424C-462E-AA27-F5E7BF339187}">
  <ds:schemaRefs>
    <ds:schemaRef ds:uri="26144d37-3f9f-4e4a-b5d6-e97463f54e64"/>
    <ds:schemaRef ds:uri="http://www.w3.org/XML/1998/namespace"/>
    <ds:schemaRef ds:uri="http://purl.org/dc/terms/"/>
    <ds:schemaRef ds:uri="http://purl.org/dc/dcmitype/"/>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ba40d3ec-c7b1-4edd-8e54-99f51a0aa7e2"/>
  </ds:schemaRefs>
</ds:datastoreItem>
</file>

<file path=customXml/itemProps2.xml><?xml version="1.0" encoding="utf-8"?>
<ds:datastoreItem xmlns:ds="http://schemas.openxmlformats.org/officeDocument/2006/customXml" ds:itemID="{EB60DE8C-6050-435B-9185-CCA6E0673BCD}">
  <ds:schemaRefs>
    <ds:schemaRef ds:uri="http://schemas.microsoft.com/sharepoint/v3/contenttype/forms"/>
  </ds:schemaRefs>
</ds:datastoreItem>
</file>

<file path=customXml/itemProps3.xml><?xml version="1.0" encoding="utf-8"?>
<ds:datastoreItem xmlns:ds="http://schemas.openxmlformats.org/officeDocument/2006/customXml" ds:itemID="{2519D0AC-5D1C-4B3C-A293-995C6CE581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144d37-3f9f-4e4a-b5d6-e97463f54e64"/>
    <ds:schemaRef ds:uri="ba40d3ec-c7b1-4edd-8e54-99f51a0aa7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TotalTime>
  <Words>606</Words>
  <Application>Microsoft Office PowerPoint</Application>
  <PresentationFormat>Widescreen</PresentationFormat>
  <Paragraphs>92</Paragraphs>
  <Slides>13</Slides>
  <Notes>0</Notes>
  <HiddenSlides>3</HiddenSlides>
  <MMClips>0</MMClips>
  <ScaleCrop>false</ScaleCrop>
  <HeadingPairs>
    <vt:vector size="4" baseType="variant">
      <vt:variant>
        <vt:lpstr>Theme</vt:lpstr>
      </vt:variant>
      <vt:variant>
        <vt:i4>6</vt:i4>
      </vt:variant>
      <vt:variant>
        <vt:lpstr>Slide Titles</vt:lpstr>
      </vt:variant>
      <vt:variant>
        <vt:i4>13</vt:i4>
      </vt:variant>
    </vt:vector>
  </HeadingPairs>
  <TitlesOfParts>
    <vt:vector size="19" baseType="lpstr">
      <vt:lpstr>Standard Slide Blue</vt:lpstr>
      <vt:lpstr>Standard Slide Yellow</vt:lpstr>
      <vt:lpstr>Calgary Chamber Title Slide</vt:lpstr>
      <vt:lpstr>Image Left Blue</vt:lpstr>
      <vt:lpstr>Image Right Teal</vt:lpstr>
      <vt:lpstr>Image Right Purple</vt:lpstr>
      <vt:lpstr>Q3 Calgary Business Conditions</vt:lpstr>
      <vt:lpstr>Key insights</vt:lpstr>
      <vt:lpstr>Business pessimism rises</vt:lpstr>
      <vt:lpstr>Supply chain expectations improve</vt:lpstr>
      <vt:lpstr>Supply chain concerns modulate</vt:lpstr>
      <vt:lpstr>Labour-related concerns decline</vt:lpstr>
      <vt:lpstr>Top five obstacles are cost related</vt:lpstr>
      <vt:lpstr>Cashflow and debt </vt:lpstr>
      <vt:lpstr>Cashflow and debt </vt:lpstr>
      <vt:lpstr>Spotlight: Tariffs</vt:lpstr>
      <vt:lpstr>Spotlight: Tariffs</vt:lpstr>
      <vt:lpstr>Spotlight: Tariffs</vt:lpstr>
      <vt:lpstr>The role of government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Findley</dc:creator>
  <cp:lastModifiedBy>Dan Kohse</cp:lastModifiedBy>
  <cp:revision>7</cp:revision>
  <dcterms:created xsi:type="dcterms:W3CDTF">2019-01-07T05:46:43Z</dcterms:created>
  <dcterms:modified xsi:type="dcterms:W3CDTF">2026-03-10T15:05:16Z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0x010100859E539BB25BBF47859A5A43613A9BF6</vt:lpwstr>
  </property>
  <property fmtid="{D5CDD505-2E9C-101B-9397-08002B2CF9AE}" pid="3" name="MediaServiceImageTags">
    <vt:lpwstr/>
  </property>
</Properties>
</file>